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11.xml.rels" ContentType="application/vnd.openxmlformats-package.relationships+xml"/>
  <Override PartName="/ppt/notesSlides/_rels/notesSlide10.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_rels/notesSlide9.xml.rels" ContentType="application/vnd.openxmlformats-package.relationships+xml"/>
  <Override PartName="/ppt/notesSlides/_rels/notesSlide1.xml.rels" ContentType="application/vnd.openxmlformats-package.relationships+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s/slide14.xml" ContentType="application/vnd.openxmlformats-officedocument.presentationml.slide+xml"/>
  <Override PartName="/ppt/slides/slide13.xml" ContentType="application/vnd.openxmlformats-officedocument.presentationml.slide+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52.xml.rels" ContentType="application/vnd.openxmlformats-package.relationships+xml"/>
  <Override PartName="/ppt/slideLayouts/_rels/slideLayout51.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1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54.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3.xml.rels" ContentType="application/vnd.openxmlformats-package.relationships+xml"/>
  <Override PartName="/ppt/slideLayouts/_rels/slideLayout47.xml.rels" ContentType="application/vnd.openxmlformats-package.relationships+xml"/>
  <Override PartName="/ppt/slideLayouts/_rels/slideLayout4.xml.rels" ContentType="application/vnd.openxmlformats-package.relationships+xml"/>
  <Override PartName="/ppt/slideLayouts/_rels/slideLayout46.xml.rels" ContentType="application/vnd.openxmlformats-package.relationships+xml"/>
  <Override PartName="/ppt/slideLayouts/_rels/slideLayout3.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2.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57.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7.xml.rels" ContentType="application/vnd.openxmlformats-package.relationships+xml"/>
  <Override PartName="/ppt/slideLayouts/slideLayout50.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media/image59.jpeg" ContentType="image/jpeg"/>
  <Override PartName="/ppt/media/image58.jpeg" ContentType="image/jpeg"/>
  <Override PartName="/ppt/media/image54.gif" ContentType="image/gif"/>
  <Override PartName="/ppt/media/image15.png" ContentType="image/png"/>
  <Override PartName="/ppt/media/image51.jpeg" ContentType="image/jpeg"/>
  <Override PartName="/ppt/media/image50.wmf" ContentType="image/x-wmf"/>
  <Override PartName="/ppt/media/image45.png" ContentType="image/png"/>
  <Override PartName="/ppt/media/image44.png" ContentType="image/png"/>
  <Override PartName="/ppt/media/image16.jpeg" ContentType="image/jpeg"/>
  <Override PartName="/ppt/media/image43.png" ContentType="image/png"/>
  <Override PartName="/ppt/media/image35.png" ContentType="image/png"/>
  <Override PartName="/ppt/media/image34.jpeg" ContentType="image/jpeg"/>
  <Override PartName="/ppt/media/image1.jpeg" ContentType="image/jpeg"/>
  <Override PartName="/ppt/media/image33.jpeg" ContentType="image/jpeg"/>
  <Override PartName="/ppt/media/image32.png" ContentType="image/png"/>
  <Override PartName="/ppt/media/image2.png" ContentType="image/png"/>
  <Override PartName="/ppt/media/image52.png" ContentType="image/png"/>
  <Override PartName="/ppt/media/image41.jpeg" ContentType="image/jpeg"/>
  <Override PartName="/ppt/media/image3.png" ContentType="image/png"/>
  <Override PartName="/ppt/media/image53.png" ContentType="image/png"/>
  <Override PartName="/ppt/media/image30.jpeg" ContentType="image/jpeg"/>
  <Override PartName="/ppt/media/image27.png" ContentType="image/png"/>
  <Override PartName="/ppt/media/image46.jpeg" ContentType="image/jpeg"/>
  <Override PartName="/ppt/media/image22.png" ContentType="image/png"/>
  <Override PartName="/ppt/media/image48.jpeg" ContentType="image/jpeg"/>
  <Override PartName="/ppt/media/image37.jpeg" ContentType="image/jpeg"/>
  <Override PartName="/ppt/media/image21.png" ContentType="image/png"/>
  <Override PartName="/ppt/media/image39.png" ContentType="image/png"/>
  <Override PartName="/ppt/media/image19.wmf" ContentType="image/x-wmf"/>
  <Override PartName="/ppt/media/image42.jpeg" ContentType="image/jpeg"/>
  <Override PartName="/ppt/media/image29.jpeg" ContentType="image/jpeg"/>
  <Override PartName="/ppt/media/image56.png" ContentType="image/png"/>
  <Override PartName="/ppt/media/image6.png" ContentType="image/png"/>
  <Override PartName="/ppt/media/image31.jpeg" ContentType="image/jpeg"/>
  <Override PartName="/ppt/media/image18.jpeg" ContentType="image/jpeg"/>
  <Override PartName="/ppt/media/image9.png" ContentType="image/png"/>
  <Override PartName="/ppt/media/image28.png" ContentType="image/png"/>
  <Override PartName="/ppt/media/image17.wmf" ContentType="image/x-wmf"/>
  <Override PartName="/ppt/media/image40.png" ContentType="image/png"/>
  <Override PartName="/ppt/media/image13.jpeg" ContentType="image/jpeg"/>
  <Override PartName="/ppt/media/image25.png" ContentType="image/png"/>
  <Override PartName="/ppt/media/image24.jpeg" ContentType="image/jpeg"/>
  <Override PartName="/ppt/media/image12.png" ContentType="image/png"/>
  <Override PartName="/ppt/media/image4.jpeg" ContentType="image/jpeg"/>
  <Override PartName="/ppt/media/image38.png" ContentType="image/png"/>
  <Override PartName="/ppt/media/image36.jpeg" ContentType="image/jpeg"/>
  <Override PartName="/ppt/media/image11.png" ContentType="image/png"/>
  <Override PartName="/ppt/media/image49.png" ContentType="image/png"/>
  <Override PartName="/ppt/media/image55.png" ContentType="image/png"/>
  <Override PartName="/ppt/media/image5.png" ContentType="image/png"/>
  <Override PartName="/ppt/media/image20.png" ContentType="image/png"/>
  <Override PartName="/ppt/media/image10.jpeg" ContentType="image/jpeg"/>
  <Override PartName="/ppt/media/image57.wmf" ContentType="image/x-wmf"/>
  <Override PartName="/ppt/media/image7.jpeg" ContentType="image/jpeg"/>
  <Override PartName="/ppt/media/image14.png" ContentType="image/png"/>
  <Override PartName="/ppt/media/image26.png" ContentType="image/png"/>
  <Override PartName="/ppt/media/image47.png" ContentType="image/png"/>
  <Override PartName="/ppt/media/image23.png" ContentType="image/png"/>
  <Override PartName="/ppt/media/image8.png" ContentType="image/png"/>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6797675" cy="9926637"/>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PlaceHolder 1"/>
          <p:cNvSpPr>
            <a:spLocks noGrp="1"/>
          </p:cNvSpPr>
          <p:nvPr>
            <p:ph type="body"/>
          </p:nvPr>
        </p:nvSpPr>
        <p:spPr>
          <a:xfrm>
            <a:off x="756000" y="5078520"/>
            <a:ext cx="6047640" cy="4811040"/>
          </a:xfrm>
          <a:prstGeom prst="rect">
            <a:avLst/>
          </a:prstGeom>
        </p:spPr>
        <p:txBody>
          <a:bodyPr lIns="0" rIns="0" tIns="0" bIns="0"/>
          <a:p>
            <a:r>
              <a:rPr lang="de-DE" sz="2000">
                <a:latin typeface="Arial"/>
              </a:rPr>
              <a:t>Format der Notizen mittels Klicken bearbeiten</a:t>
            </a:r>
            <a:endParaRPr/>
          </a:p>
        </p:txBody>
      </p:sp>
      <p:sp>
        <p:nvSpPr>
          <p:cNvPr id="190" name="PlaceHolder 2"/>
          <p:cNvSpPr>
            <a:spLocks noGrp="1"/>
          </p:cNvSpPr>
          <p:nvPr>
            <p:ph type="hdr"/>
          </p:nvPr>
        </p:nvSpPr>
        <p:spPr>
          <a:xfrm>
            <a:off x="0" y="0"/>
            <a:ext cx="3280680" cy="534240"/>
          </a:xfrm>
          <a:prstGeom prst="rect">
            <a:avLst/>
          </a:prstGeom>
        </p:spPr>
        <p:txBody>
          <a:bodyPr lIns="0" rIns="0" tIns="0" bIns="0"/>
          <a:p>
            <a:r>
              <a:rPr lang="de-DE" sz="1400">
                <a:latin typeface="Times New Roman"/>
              </a:rPr>
              <a:t>&lt;Kopfzeile&gt;</a:t>
            </a:r>
            <a:endParaRPr/>
          </a:p>
        </p:txBody>
      </p:sp>
      <p:sp>
        <p:nvSpPr>
          <p:cNvPr id="191" name="PlaceHolder 3"/>
          <p:cNvSpPr>
            <a:spLocks noGrp="1"/>
          </p:cNvSpPr>
          <p:nvPr>
            <p:ph type="dt"/>
          </p:nvPr>
        </p:nvSpPr>
        <p:spPr>
          <a:xfrm>
            <a:off x="4278960" y="0"/>
            <a:ext cx="3280680" cy="534240"/>
          </a:xfrm>
          <a:prstGeom prst="rect">
            <a:avLst/>
          </a:prstGeom>
        </p:spPr>
        <p:txBody>
          <a:bodyPr lIns="0" rIns="0" tIns="0" bIns="0"/>
          <a:p>
            <a:pPr algn="r"/>
            <a:r>
              <a:rPr lang="de-DE" sz="1400">
                <a:latin typeface="Times New Roman"/>
              </a:rPr>
              <a:t>&lt;Datum/Uhrzeit&gt;</a:t>
            </a:r>
            <a:endParaRPr/>
          </a:p>
        </p:txBody>
      </p:sp>
      <p:sp>
        <p:nvSpPr>
          <p:cNvPr id="192" name="PlaceHolder 4"/>
          <p:cNvSpPr>
            <a:spLocks noGrp="1"/>
          </p:cNvSpPr>
          <p:nvPr>
            <p:ph type="ftr"/>
          </p:nvPr>
        </p:nvSpPr>
        <p:spPr>
          <a:xfrm>
            <a:off x="0" y="10157400"/>
            <a:ext cx="3280680" cy="534240"/>
          </a:xfrm>
          <a:prstGeom prst="rect">
            <a:avLst/>
          </a:prstGeom>
        </p:spPr>
        <p:txBody>
          <a:bodyPr lIns="0" rIns="0" tIns="0" bIns="0" anchor="b"/>
          <a:p>
            <a:r>
              <a:rPr lang="de-DE" sz="1400">
                <a:latin typeface="Times New Roman"/>
              </a:rPr>
              <a:t>&lt;Fußzeile&gt;</a:t>
            </a:r>
            <a:endParaRPr/>
          </a:p>
        </p:txBody>
      </p:sp>
      <p:sp>
        <p:nvSpPr>
          <p:cNvPr id="193" name="PlaceHolder 5"/>
          <p:cNvSpPr>
            <a:spLocks noGrp="1"/>
          </p:cNvSpPr>
          <p:nvPr>
            <p:ph type="sldNum"/>
          </p:nvPr>
        </p:nvSpPr>
        <p:spPr>
          <a:xfrm>
            <a:off x="4278960" y="10157400"/>
            <a:ext cx="3280680" cy="534240"/>
          </a:xfrm>
          <a:prstGeom prst="rect">
            <a:avLst/>
          </a:prstGeom>
        </p:spPr>
        <p:txBody>
          <a:bodyPr lIns="0" rIns="0" tIns="0" bIns="0" anchor="b"/>
          <a:p>
            <a:pPr algn="r"/>
            <a:fld id="{940370A9-C601-4D85-86D8-33CF22808739}" type="slidenum">
              <a:rPr lang="de-DE" sz="1400">
                <a:latin typeface="Times New Roman"/>
              </a:rPr>
              <a:t>&lt;Foliennummer&gt;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7" name="PlaceHolder 1"/>
          <p:cNvSpPr>
            <a:spLocks noGrp="1"/>
          </p:cNvSpPr>
          <p:nvPr>
            <p:ph type="body"/>
          </p:nvPr>
        </p:nvSpPr>
        <p:spPr>
          <a:xfrm>
            <a:off x="679680" y="4715280"/>
            <a:ext cx="5437800" cy="4466520"/>
          </a:xfrm>
          <a:prstGeom prst="rect">
            <a:avLst/>
          </a:prstGeom>
        </p:spPr>
        <p:txBody>
          <a:bodyPr/>
          <a:p>
            <a:r>
              <a:rPr lang="de-DE" sz="2000" strike="noStrike">
                <a:latin typeface="Arial"/>
              </a:rPr>
              <a:t>Grant no. 633692 (Horizon 2020)</a:t>
            </a:r>
            <a:endParaRPr/>
          </a:p>
        </p:txBody>
      </p:sp>
      <p:sp>
        <p:nvSpPr>
          <p:cNvPr id="338" name="TextShape 2"/>
          <p:cNvSpPr txBox="1"/>
          <p:nvPr/>
        </p:nvSpPr>
        <p:spPr>
          <a:xfrm>
            <a:off x="3850560" y="9428760"/>
            <a:ext cx="2945160" cy="496080"/>
          </a:xfrm>
          <a:prstGeom prst="rect">
            <a:avLst/>
          </a:prstGeom>
          <a:noFill/>
          <a:ln>
            <a:noFill/>
          </a:ln>
        </p:spPr>
        <p:txBody>
          <a:bodyPr anchor="b"/>
          <a:p>
            <a:pPr algn="r">
              <a:lnSpc>
                <a:spcPct val="100000"/>
              </a:lnSpc>
            </a:pPr>
            <a:fld id="{B612022B-5041-4B53-9F18-A84BAE95739A}" type="slidenum">
              <a:rPr lang="de-DE" sz="1200" strike="noStrike">
                <a:solidFill>
                  <a:srgbClr val="000000"/>
                </a:solidFill>
                <a:latin typeface="+mn-lt"/>
                <a:ea typeface="+mn-ea"/>
              </a:rPr>
              <a:t>&lt;Foliennummer&gt;</a:t>
            </a:fld>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5" name="PlaceHolder 1"/>
          <p:cNvSpPr>
            <a:spLocks noGrp="1"/>
          </p:cNvSpPr>
          <p:nvPr>
            <p:ph type="body"/>
          </p:nvPr>
        </p:nvSpPr>
        <p:spPr>
          <a:xfrm>
            <a:off x="679680" y="4715280"/>
            <a:ext cx="5437800" cy="4466520"/>
          </a:xfrm>
          <a:prstGeom prst="rect">
            <a:avLst/>
          </a:prstGeom>
        </p:spPr>
        <p:txBody>
          <a:bodyPr/>
          <a:p>
            <a:r>
              <a:rPr lang="de-DE" sz="2000" strike="noStrike">
                <a:latin typeface="Arial"/>
              </a:rPr>
              <a:t>SUSFANS </a:t>
            </a:r>
            <a:endParaRPr/>
          </a:p>
          <a:p>
            <a:r>
              <a:rPr lang="de-DE" sz="2000" strike="noStrike">
                <a:latin typeface="Arial"/>
              </a:rPr>
              <a:t>SHARP-BASIC</a:t>
            </a:r>
            <a:endParaRPr/>
          </a:p>
        </p:txBody>
      </p:sp>
      <p:sp>
        <p:nvSpPr>
          <p:cNvPr id="356" name="TextShape 2"/>
          <p:cNvSpPr txBox="1"/>
          <p:nvPr/>
        </p:nvSpPr>
        <p:spPr>
          <a:xfrm>
            <a:off x="3850560" y="9428760"/>
            <a:ext cx="2945160" cy="496080"/>
          </a:xfrm>
          <a:prstGeom prst="rect">
            <a:avLst/>
          </a:prstGeom>
          <a:noFill/>
          <a:ln>
            <a:noFill/>
          </a:ln>
        </p:spPr>
        <p:txBody>
          <a:bodyPr anchor="b"/>
          <a:p>
            <a:pPr algn="r">
              <a:lnSpc>
                <a:spcPct val="100000"/>
              </a:lnSpc>
            </a:pPr>
            <a:fld id="{AA9085A6-D0DF-497C-A90E-7DEBAB812730}" type="slidenum">
              <a:rPr lang="de-DE" sz="1200" strike="noStrike">
                <a:solidFill>
                  <a:srgbClr val="000000"/>
                </a:solidFill>
                <a:latin typeface="+mn-lt"/>
                <a:ea typeface="+mn-ea"/>
              </a:rPr>
              <a:t>&lt;Foliennummer&gt;</a:t>
            </a:fld>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7" name="PlaceHolder 1"/>
          <p:cNvSpPr>
            <a:spLocks noGrp="1"/>
          </p:cNvSpPr>
          <p:nvPr>
            <p:ph type="body"/>
          </p:nvPr>
        </p:nvSpPr>
        <p:spPr>
          <a:xfrm>
            <a:off x="679680" y="4715280"/>
            <a:ext cx="5437800" cy="4466520"/>
          </a:xfrm>
          <a:prstGeom prst="rect">
            <a:avLst/>
          </a:prstGeom>
        </p:spPr>
        <p:txBody>
          <a:bodyPr/>
          <a:p>
            <a:r>
              <a:rPr lang="de-DE" sz="2000" strike="noStrike">
                <a:latin typeface="Arial"/>
              </a:rPr>
              <a:t>J. Ingram 2015</a:t>
            </a:r>
            <a:endParaRPr/>
          </a:p>
          <a:p>
            <a:endParaRPr/>
          </a:p>
          <a:p>
            <a:r>
              <a:rPr lang="de-DE" sz="1200" strike="noStrike">
                <a:solidFill>
                  <a:srgbClr val="000000"/>
                </a:solidFill>
                <a:latin typeface="+mn-lt"/>
                <a:ea typeface="+mn-ea"/>
              </a:rPr>
              <a:t>Sustainable diets = Those diets with low environmental impacts which contribute to food and nutrition security and to a healthy life for present and future generations. Sustainable diets are protective and respectful of biodiversity and ecosystems, culturally acceptable, accessible, economically fair and affordable; nutritionally adequate, safe and healthy while optimizing natural human resources. </a:t>
            </a:r>
            <a:endParaRPr/>
          </a:p>
          <a:p>
            <a:endParaRPr/>
          </a:p>
          <a:p>
            <a:r>
              <a:rPr lang="de-DE" sz="1200" strike="noStrike">
                <a:solidFill>
                  <a:srgbClr val="000000"/>
                </a:solidFill>
                <a:latin typeface="+mn-lt"/>
                <a:ea typeface="+mn-ea"/>
              </a:rPr>
              <a:t>Consumer buy-in for sustainable diets = palatable products, tasty recipes in line with complex preferences and consumption habits.</a:t>
            </a:r>
            <a:endParaRPr/>
          </a:p>
          <a:p>
            <a:endParaRPr/>
          </a:p>
          <a:p>
            <a:pPr>
              <a:lnSpc>
                <a:spcPct val="100000"/>
              </a:lnSpc>
            </a:pPr>
            <a:r>
              <a:rPr lang="de-DE" sz="1200" strike="noStrike">
                <a:solidFill>
                  <a:srgbClr val="000000"/>
                </a:solidFill>
                <a:latin typeface="+mn-lt"/>
                <a:ea typeface="+mn-ea"/>
              </a:rPr>
              <a:t>Producer buy-in for sustainable diets = profitability, differentiated but scalable production and marketing strategies, resource availability in the long run</a:t>
            </a:r>
            <a:endParaRPr/>
          </a:p>
          <a:p>
            <a:pPr>
              <a:lnSpc>
                <a:spcPct val="100000"/>
              </a:lnSpc>
            </a:pPr>
            <a:endParaRPr/>
          </a:p>
        </p:txBody>
      </p:sp>
      <p:sp>
        <p:nvSpPr>
          <p:cNvPr id="358" name="TextShape 2"/>
          <p:cNvSpPr txBox="1"/>
          <p:nvPr/>
        </p:nvSpPr>
        <p:spPr>
          <a:xfrm>
            <a:off x="3850560" y="9428760"/>
            <a:ext cx="2945160" cy="496080"/>
          </a:xfrm>
          <a:prstGeom prst="rect">
            <a:avLst/>
          </a:prstGeom>
          <a:noFill/>
          <a:ln>
            <a:noFill/>
          </a:ln>
        </p:spPr>
        <p:txBody>
          <a:bodyPr anchor="b"/>
          <a:p>
            <a:pPr algn="r">
              <a:lnSpc>
                <a:spcPct val="100000"/>
              </a:lnSpc>
            </a:pPr>
            <a:fld id="{640B963D-9D14-406E-BF13-8039DCE82F20}" type="slidenum">
              <a:rPr lang="de-DE" sz="1200" strike="noStrike">
                <a:solidFill>
                  <a:srgbClr val="000000"/>
                </a:solidFill>
                <a:latin typeface="+mn-lt"/>
                <a:ea typeface="+mn-ea"/>
              </a:rPr>
              <a:t>&lt;Foliennummer&gt;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9" name="PlaceHolder 1"/>
          <p:cNvSpPr>
            <a:spLocks noGrp="1"/>
          </p:cNvSpPr>
          <p:nvPr>
            <p:ph type="body"/>
          </p:nvPr>
        </p:nvSpPr>
        <p:spPr>
          <a:xfrm>
            <a:off x="679680" y="4715280"/>
            <a:ext cx="5437800" cy="4466520"/>
          </a:xfrm>
          <a:prstGeom prst="rect">
            <a:avLst/>
          </a:prstGeom>
        </p:spPr>
        <p:txBody>
          <a:bodyPr/>
          <a:p>
            <a:r>
              <a:rPr b="1" i="1" lang="de-DE" sz="1200" strike="noStrike">
                <a:solidFill>
                  <a:srgbClr val="000000"/>
                </a:solidFill>
                <a:latin typeface="+mn-lt"/>
                <a:ea typeface="+mn-ea"/>
              </a:rPr>
              <a:t>Working towards “EU food systems for health, environment and enterprise“...</a:t>
            </a:r>
            <a:endParaRPr/>
          </a:p>
          <a:p>
            <a:r>
              <a:rPr lang="de-DE" sz="1200" strike="noStrike">
                <a:solidFill>
                  <a:srgbClr val="000000"/>
                </a:solidFill>
                <a:latin typeface="+mn-lt"/>
                <a:ea typeface="+mn-ea"/>
              </a:rPr>
              <a:t>SUSFANS wants to make a leading scientific contribution to a balanced and encompassing view on improving food and nutrition security outcomes and making food in the European Union more sustainable. In short: to achieve sustainable food and nutrition security (FNS) in the EU. Our research is led by the notion that improvements in the diets of the European consumer must come from, and be supportive of, food systems that contribute to public health, environmental protection and thriving enterprise in the long term.</a:t>
            </a:r>
            <a:endParaRPr/>
          </a:p>
          <a:p>
            <a:r>
              <a:rPr b="1" i="1" lang="de-DE" sz="1200" strike="noStrike">
                <a:solidFill>
                  <a:srgbClr val="000000"/>
                </a:solidFill>
                <a:latin typeface="+mn-lt"/>
                <a:ea typeface="+mn-ea"/>
              </a:rPr>
              <a:t>...By delivering high-quality research to support evidence-based policies and innovation strategies for a sustainable and food and nutrition secure EU.</a:t>
            </a:r>
            <a:endParaRPr/>
          </a:p>
          <a:p>
            <a:r>
              <a:rPr lang="de-DE" sz="1200" strike="noStrike">
                <a:solidFill>
                  <a:srgbClr val="000000"/>
                </a:solidFill>
                <a:latin typeface="+mn-lt"/>
                <a:ea typeface="+mn-ea"/>
              </a:rPr>
              <a:t>SUSFANS will deliver high-quality research on metrics, modelling and foresight to improve the  navigation on sustainable food in the public and private arena. The group of sixteen organisations in SUSFANS responsible for delivering and disseminating research will cross barriers between social sciences and agricultural disciplines, and will engage intensively with stakeholders in the European food system. In doing so, SUSFANS builds bridges between the worlds of agriculture and food on one hand, and public health and nutrition on the other.</a:t>
            </a:r>
            <a:endParaRPr/>
          </a:p>
          <a:p>
            <a:endParaRPr/>
          </a:p>
        </p:txBody>
      </p:sp>
      <p:sp>
        <p:nvSpPr>
          <p:cNvPr id="340" name="TextShape 2"/>
          <p:cNvSpPr txBox="1"/>
          <p:nvPr/>
        </p:nvSpPr>
        <p:spPr>
          <a:xfrm>
            <a:off x="3850560" y="9428760"/>
            <a:ext cx="2945160" cy="496080"/>
          </a:xfrm>
          <a:prstGeom prst="rect">
            <a:avLst/>
          </a:prstGeom>
          <a:noFill/>
          <a:ln>
            <a:noFill/>
          </a:ln>
        </p:spPr>
        <p:txBody>
          <a:bodyPr anchor="b"/>
          <a:p>
            <a:pPr algn="r">
              <a:lnSpc>
                <a:spcPct val="100000"/>
              </a:lnSpc>
            </a:pPr>
            <a:fld id="{054D2321-BC9D-4CE8-A890-DA4ABF4FD43E}" type="slidenum">
              <a:rPr lang="de-DE" sz="1200" strike="noStrike">
                <a:solidFill>
                  <a:srgbClr val="000000"/>
                </a:solidFill>
                <a:latin typeface="+mn-lt"/>
                <a:ea typeface="+mn-ea"/>
              </a:rPr>
              <a:t>&lt;Foliennummer&gt;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1" name="PlaceHolder 1"/>
          <p:cNvSpPr>
            <a:spLocks noGrp="1"/>
          </p:cNvSpPr>
          <p:nvPr>
            <p:ph type="body"/>
          </p:nvPr>
        </p:nvSpPr>
        <p:spPr>
          <a:xfrm>
            <a:off x="679680" y="4715280"/>
            <a:ext cx="5437800" cy="4466520"/>
          </a:xfrm>
          <a:prstGeom prst="rect">
            <a:avLst/>
          </a:prstGeom>
        </p:spPr>
        <p:txBody>
          <a:bodyPr/>
          <a:p>
            <a:r>
              <a:rPr b="1" lang="de-DE" sz="1200" strike="noStrike">
                <a:solidFill>
                  <a:srgbClr val="000000"/>
                </a:solidFill>
                <a:latin typeface="+mn-lt"/>
                <a:ea typeface="+mn-ea"/>
              </a:rPr>
              <a:t>Update with CF</a:t>
            </a:r>
            <a:endParaRPr/>
          </a:p>
          <a:p>
            <a:endParaRPr/>
          </a:p>
          <a:p>
            <a:r>
              <a:rPr lang="de-DE" sz="1200" strike="noStrike">
                <a:solidFill>
                  <a:srgbClr val="000000"/>
                </a:solidFill>
                <a:latin typeface="+mn-lt"/>
                <a:ea typeface="+mn-ea"/>
              </a:rPr>
              <a:t>European diets need to become more environmentally and economically sustainable, and more healthy and nutritious, as evident from recent policy documents on the CAP (COM (2010) 672), nutrition, overweight and obesity-related health (COM (2007) 279), resource efficiency (COM 2011) 571) and the circular economy (COM (2014) 398). </a:t>
            </a:r>
            <a:endParaRPr/>
          </a:p>
          <a:p>
            <a:endParaRPr/>
          </a:p>
          <a:p>
            <a:r>
              <a:rPr lang="de-DE" sz="1200" strike="noStrike">
                <a:solidFill>
                  <a:srgbClr val="000000"/>
                </a:solidFill>
                <a:latin typeface="+mn-lt"/>
                <a:ea typeface="+mn-ea"/>
              </a:rPr>
              <a:t>Climate change is one of the five EU-wide headline targets, which need to be translated into national targets. Compared to</a:t>
            </a:r>
            <a:endParaRPr/>
          </a:p>
          <a:p>
            <a:r>
              <a:rPr lang="de-DE" sz="1200" strike="noStrike">
                <a:solidFill>
                  <a:srgbClr val="000000"/>
                </a:solidFill>
                <a:latin typeface="+mn-lt"/>
                <a:ea typeface="+mn-ea"/>
              </a:rPr>
              <a:t>1990 the targets for 2020 are: 20% less greenhouse gas emissions, 20% more renewable energy and 20% increase in energy efficiency(2)</a:t>
            </a:r>
            <a:endParaRPr/>
          </a:p>
          <a:p>
            <a:endParaRPr/>
          </a:p>
          <a:p>
            <a:r>
              <a:rPr lang="de-DE" sz="2000" strike="noStrike">
                <a:solidFill>
                  <a:srgbClr val="000000"/>
                </a:solidFill>
                <a:latin typeface="+mn-lt"/>
                <a:ea typeface="+mn-ea"/>
              </a:rPr>
              <a:t>Farm labour (25 mln persons.  or 10 mln full time jobs i.e. 5% of total EU employment. 75% self-employed mainly holders)</a:t>
            </a:r>
            <a:endParaRPr/>
          </a:p>
          <a:p>
            <a:r>
              <a:rPr lang="de-DE" sz="2000" strike="noStrike">
                <a:solidFill>
                  <a:srgbClr val="000000"/>
                </a:solidFill>
                <a:latin typeface="+mn-lt"/>
                <a:ea typeface="+mn-ea"/>
              </a:rPr>
              <a:t>Fisheries labour? See national accounts</a:t>
            </a:r>
            <a:endParaRPr/>
          </a:p>
          <a:p>
            <a:r>
              <a:rPr lang="de-DE" sz="2000" strike="noStrike">
                <a:solidFill>
                  <a:srgbClr val="000000"/>
                </a:solidFill>
                <a:latin typeface="+mn-lt"/>
                <a:ea typeface="+mn-ea"/>
              </a:rPr>
              <a:t>Food and beverage industry? See national accounts</a:t>
            </a:r>
            <a:endParaRPr/>
          </a:p>
          <a:p>
            <a:endParaRPr/>
          </a:p>
          <a:p>
            <a:r>
              <a:rPr lang="de-DE" sz="2000" strike="noStrike">
                <a:solidFill>
                  <a:srgbClr val="000000"/>
                </a:solidFill>
                <a:latin typeface="+mn-lt"/>
                <a:ea typeface="+mn-ea"/>
              </a:rPr>
              <a:t>share of total employment</a:t>
            </a:r>
            <a:endParaRPr/>
          </a:p>
          <a:p>
            <a:r>
              <a:rPr lang="de-DE" sz="2000" strike="noStrike">
                <a:solidFill>
                  <a:srgbClr val="000000"/>
                </a:solidFill>
                <a:latin typeface="+mn-lt"/>
                <a:ea typeface="+mn-ea"/>
              </a:rPr>
              <a:t>Primary : Between 1% and 31% of total employment in 2011 national accounts</a:t>
            </a:r>
            <a:endParaRPr/>
          </a:p>
          <a:p>
            <a:endParaRPr/>
          </a:p>
          <a:p>
            <a:r>
              <a:rPr lang="de-DE" sz="2000" strike="noStrike">
                <a:solidFill>
                  <a:srgbClr val="000000"/>
                </a:solidFill>
                <a:latin typeface="+mn-lt"/>
                <a:ea typeface="+mn-ea"/>
              </a:rPr>
              <a:t>Sources</a:t>
            </a:r>
            <a:endParaRPr/>
          </a:p>
          <a:p>
            <a:r>
              <a:rPr lang="de-DE" sz="2000" strike="noStrike">
                <a:solidFill>
                  <a:srgbClr val="000000"/>
                </a:solidFill>
                <a:latin typeface="+mn-lt"/>
                <a:ea typeface="+mn-ea"/>
              </a:rPr>
              <a:t>http://ec.europa.eu/agriculture/rural-area-economics/briefs/pdf/08_en.pdf </a:t>
            </a:r>
            <a:endParaRPr/>
          </a:p>
        </p:txBody>
      </p:sp>
      <p:sp>
        <p:nvSpPr>
          <p:cNvPr id="342" name="TextShape 2"/>
          <p:cNvSpPr txBox="1"/>
          <p:nvPr/>
        </p:nvSpPr>
        <p:spPr>
          <a:xfrm>
            <a:off x="3850560" y="9428760"/>
            <a:ext cx="2945160" cy="496080"/>
          </a:xfrm>
          <a:prstGeom prst="rect">
            <a:avLst/>
          </a:prstGeom>
          <a:noFill/>
          <a:ln>
            <a:noFill/>
          </a:ln>
        </p:spPr>
        <p:txBody>
          <a:bodyPr anchor="b"/>
          <a:p>
            <a:pPr algn="r">
              <a:lnSpc>
                <a:spcPct val="100000"/>
              </a:lnSpc>
            </a:pPr>
            <a:fld id="{2F2FFE88-3294-4831-9EB2-5596CDC53605}" type="slidenum">
              <a:rPr lang="de-DE" sz="1200" strike="noStrike">
                <a:solidFill>
                  <a:srgbClr val="000000"/>
                </a:solidFill>
                <a:latin typeface="+mn-lt"/>
                <a:ea typeface="+mn-ea"/>
              </a:rPr>
              <a:t>&lt;Foliennummer&gt;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3" name="PlaceHolder 1"/>
          <p:cNvSpPr>
            <a:spLocks noGrp="1"/>
          </p:cNvSpPr>
          <p:nvPr>
            <p:ph type="body"/>
          </p:nvPr>
        </p:nvSpPr>
        <p:spPr>
          <a:xfrm>
            <a:off x="679680" y="4715280"/>
            <a:ext cx="5437800" cy="4466520"/>
          </a:xfrm>
          <a:prstGeom prst="rect">
            <a:avLst/>
          </a:prstGeom>
        </p:spPr>
        <p:txBody>
          <a:bodyPr/>
          <a:p>
            <a:r>
              <a:rPr b="1" lang="de-DE" sz="1200" strike="noStrike">
                <a:solidFill>
                  <a:srgbClr val="000000"/>
                </a:solidFill>
                <a:latin typeface="+mn-lt"/>
                <a:ea typeface="+mn-ea"/>
              </a:rPr>
              <a:t>UPDATE with conceptual framework</a:t>
            </a:r>
            <a:endParaRPr/>
          </a:p>
          <a:p>
            <a:endParaRPr/>
          </a:p>
          <a:p>
            <a:r>
              <a:rPr lang="de-DE" sz="1200" strike="noStrike">
                <a:solidFill>
                  <a:srgbClr val="000000"/>
                </a:solidFill>
                <a:latin typeface="+mn-lt"/>
                <a:ea typeface="+mn-ea"/>
              </a:rPr>
              <a:t>Food losses and waste</a:t>
            </a:r>
            <a:endParaRPr/>
          </a:p>
          <a:p>
            <a:endParaRPr/>
          </a:p>
          <a:p>
            <a:r>
              <a:rPr lang="de-DE" sz="1200" strike="noStrike">
                <a:solidFill>
                  <a:srgbClr val="000000"/>
                </a:solidFill>
                <a:latin typeface="+mn-lt"/>
                <a:ea typeface="+mn-ea"/>
              </a:rPr>
              <a:t>European diets need to become more environmentally and economically sustainable, and more healthy and nutritious, as evident from recent policy documents on the CAP (COM (2010) 672), nutrition, overweight and obesity-related health (COM (2007) 279), resource efficiency (COM 2011) 571) and the circular economy (COM (2014) 398). </a:t>
            </a:r>
            <a:endParaRPr/>
          </a:p>
          <a:p>
            <a:endParaRPr/>
          </a:p>
          <a:p>
            <a:r>
              <a:rPr lang="de-DE" sz="1200" strike="noStrike">
                <a:solidFill>
                  <a:srgbClr val="000000"/>
                </a:solidFill>
                <a:latin typeface="+mn-lt"/>
                <a:ea typeface="+mn-ea"/>
              </a:rPr>
              <a:t>Climate change is one of the five EU-wide headline targets, which need to be translated into national targets. Compared to</a:t>
            </a:r>
            <a:endParaRPr/>
          </a:p>
          <a:p>
            <a:r>
              <a:rPr lang="de-DE" sz="1200" strike="noStrike">
                <a:solidFill>
                  <a:srgbClr val="000000"/>
                </a:solidFill>
                <a:latin typeface="+mn-lt"/>
                <a:ea typeface="+mn-ea"/>
              </a:rPr>
              <a:t>1990 the targets for 2020 are: 20% less greenhouse gas emissions, 20% more renewable energy and 20% increase in energy efficiency(2)</a:t>
            </a:r>
            <a:endParaRPr/>
          </a:p>
          <a:p>
            <a:endParaRPr/>
          </a:p>
          <a:p>
            <a:r>
              <a:rPr lang="de-DE" sz="2000" strike="noStrike">
                <a:solidFill>
                  <a:srgbClr val="000000"/>
                </a:solidFill>
                <a:latin typeface="+mn-lt"/>
                <a:ea typeface="+mn-ea"/>
              </a:rPr>
              <a:t>Farm labour (25 mln persons.  or 10 mln full time jobs i.e. 5% of total EU employment. 75% self-employed mainly holders)</a:t>
            </a:r>
            <a:endParaRPr/>
          </a:p>
          <a:p>
            <a:r>
              <a:rPr lang="de-DE" sz="2000" strike="noStrike">
                <a:solidFill>
                  <a:srgbClr val="000000"/>
                </a:solidFill>
                <a:latin typeface="+mn-lt"/>
                <a:ea typeface="+mn-ea"/>
              </a:rPr>
              <a:t>Fisheries labour? See national accounts</a:t>
            </a:r>
            <a:endParaRPr/>
          </a:p>
          <a:p>
            <a:r>
              <a:rPr lang="de-DE" sz="2000" strike="noStrike">
                <a:solidFill>
                  <a:srgbClr val="000000"/>
                </a:solidFill>
                <a:latin typeface="+mn-lt"/>
                <a:ea typeface="+mn-ea"/>
              </a:rPr>
              <a:t>Food and beverage industry? See national accounts</a:t>
            </a:r>
            <a:endParaRPr/>
          </a:p>
          <a:p>
            <a:endParaRPr/>
          </a:p>
          <a:p>
            <a:r>
              <a:rPr lang="de-DE" sz="2000" strike="noStrike">
                <a:solidFill>
                  <a:srgbClr val="000000"/>
                </a:solidFill>
                <a:latin typeface="+mn-lt"/>
                <a:ea typeface="+mn-ea"/>
              </a:rPr>
              <a:t>share of total employment</a:t>
            </a:r>
            <a:endParaRPr/>
          </a:p>
          <a:p>
            <a:r>
              <a:rPr lang="de-DE" sz="2000" strike="noStrike">
                <a:solidFill>
                  <a:srgbClr val="000000"/>
                </a:solidFill>
                <a:latin typeface="+mn-lt"/>
                <a:ea typeface="+mn-ea"/>
              </a:rPr>
              <a:t>Primary : Between 1% and 31% of total employment in 2011 national accounts</a:t>
            </a:r>
            <a:endParaRPr/>
          </a:p>
          <a:p>
            <a:endParaRPr/>
          </a:p>
          <a:p>
            <a:r>
              <a:rPr lang="de-DE" sz="2000" strike="noStrike">
                <a:solidFill>
                  <a:srgbClr val="000000"/>
                </a:solidFill>
                <a:latin typeface="+mn-lt"/>
                <a:ea typeface="+mn-ea"/>
              </a:rPr>
              <a:t>Sources</a:t>
            </a:r>
            <a:endParaRPr/>
          </a:p>
          <a:p>
            <a:r>
              <a:rPr lang="de-DE" sz="2000" strike="noStrike">
                <a:solidFill>
                  <a:srgbClr val="000000"/>
                </a:solidFill>
                <a:latin typeface="+mn-lt"/>
                <a:ea typeface="+mn-ea"/>
              </a:rPr>
              <a:t>http://ec.europa.eu/agriculture/rural-area-economics/briefs/pdf/08_en.pdf </a:t>
            </a:r>
            <a:endParaRPr/>
          </a:p>
        </p:txBody>
      </p:sp>
      <p:sp>
        <p:nvSpPr>
          <p:cNvPr id="344" name="TextShape 2"/>
          <p:cNvSpPr txBox="1"/>
          <p:nvPr/>
        </p:nvSpPr>
        <p:spPr>
          <a:xfrm>
            <a:off x="3850560" y="9428760"/>
            <a:ext cx="2945160" cy="496080"/>
          </a:xfrm>
          <a:prstGeom prst="rect">
            <a:avLst/>
          </a:prstGeom>
          <a:noFill/>
          <a:ln>
            <a:noFill/>
          </a:ln>
        </p:spPr>
        <p:txBody>
          <a:bodyPr anchor="b"/>
          <a:p>
            <a:pPr algn="r">
              <a:lnSpc>
                <a:spcPct val="100000"/>
              </a:lnSpc>
            </a:pPr>
            <a:fld id="{B781099C-515D-44E6-A965-A7E80738B26E}" type="slidenum">
              <a:rPr lang="de-DE" sz="1200" strike="noStrike">
                <a:solidFill>
                  <a:srgbClr val="000000"/>
                </a:solidFill>
                <a:latin typeface="+mn-lt"/>
                <a:ea typeface="+mn-ea"/>
              </a:rPr>
              <a:t>&lt;Foliennummer&gt;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5" name="PlaceHolder 1"/>
          <p:cNvSpPr>
            <a:spLocks noGrp="1"/>
          </p:cNvSpPr>
          <p:nvPr>
            <p:ph type="body"/>
          </p:nvPr>
        </p:nvSpPr>
        <p:spPr>
          <a:xfrm>
            <a:off x="679680" y="4715280"/>
            <a:ext cx="5437800" cy="4466520"/>
          </a:xfrm>
          <a:prstGeom prst="rect">
            <a:avLst/>
          </a:prstGeom>
        </p:spPr>
        <p:txBody>
          <a:bodyPr/>
          <a:p>
            <a:r>
              <a:rPr lang="de-DE" sz="2000" strike="noStrike">
                <a:latin typeface="Arial"/>
              </a:rPr>
              <a:t>Healthy diet from a sustainable &amp; robust food system</a:t>
            </a:r>
            <a:endParaRPr/>
          </a:p>
          <a:p>
            <a:endParaRPr/>
          </a:p>
          <a:p>
            <a:r>
              <a:rPr lang="de-DE" sz="1200" strike="noStrike">
                <a:solidFill>
                  <a:srgbClr val="000000"/>
                </a:solidFill>
                <a:latin typeface="+mn-lt"/>
                <a:ea typeface="+mn-ea"/>
              </a:rPr>
              <a:t>Food security</a:t>
            </a:r>
            <a:r>
              <a:rPr lang="de-DE" sz="2000" strike="noStrike">
                <a:solidFill>
                  <a:srgbClr val="000000"/>
                </a:solidFill>
                <a:latin typeface="+mn-lt"/>
                <a:ea typeface="+mn-ea"/>
              </a:rPr>
              <a:t> : </a:t>
            </a:r>
            <a:r>
              <a:rPr lang="de-DE" sz="1200" strike="noStrike">
                <a:solidFill>
                  <a:srgbClr val="000000"/>
                </a:solidFill>
                <a:latin typeface="+mn-lt"/>
                <a:ea typeface="+mn-ea"/>
              </a:rPr>
              <a:t>When all people, at all times, have physical, economic and social access to sufficient, safe, and nutritious food to meet their dietary needs and food preferences for an active and healthy life.</a:t>
            </a:r>
            <a:r>
              <a:rPr lang="de-DE" sz="2000" strike="noStrike">
                <a:solidFill>
                  <a:srgbClr val="000000"/>
                </a:solidFill>
                <a:latin typeface="+mn-lt"/>
                <a:ea typeface="+mn-ea"/>
              </a:rPr>
              <a:t> </a:t>
            </a:r>
            <a:endParaRPr/>
          </a:p>
          <a:p>
            <a:endParaRPr/>
          </a:p>
        </p:txBody>
      </p:sp>
      <p:sp>
        <p:nvSpPr>
          <p:cNvPr id="346" name="TextShape 2"/>
          <p:cNvSpPr txBox="1"/>
          <p:nvPr/>
        </p:nvSpPr>
        <p:spPr>
          <a:xfrm>
            <a:off x="3850560" y="9428760"/>
            <a:ext cx="2945160" cy="496080"/>
          </a:xfrm>
          <a:prstGeom prst="rect">
            <a:avLst/>
          </a:prstGeom>
          <a:noFill/>
          <a:ln>
            <a:noFill/>
          </a:ln>
        </p:spPr>
        <p:txBody>
          <a:bodyPr anchor="b"/>
          <a:p>
            <a:pPr algn="r">
              <a:lnSpc>
                <a:spcPct val="100000"/>
              </a:lnSpc>
            </a:pPr>
            <a:fld id="{1164812B-43A4-4254-9F84-192FA88E8552}" type="slidenum">
              <a:rPr lang="de-DE" sz="1200" strike="noStrike">
                <a:solidFill>
                  <a:srgbClr val="000000"/>
                </a:solidFill>
                <a:latin typeface="+mn-lt"/>
                <a:ea typeface="+mn-ea"/>
              </a:rPr>
              <a:t>&lt;Foliennummer&gt;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7" name="PlaceHolder 1"/>
          <p:cNvSpPr>
            <a:spLocks noGrp="1"/>
          </p:cNvSpPr>
          <p:nvPr>
            <p:ph type="body"/>
          </p:nvPr>
        </p:nvSpPr>
        <p:spPr>
          <a:xfrm>
            <a:off x="679680" y="4715280"/>
            <a:ext cx="5437800" cy="4466520"/>
          </a:xfrm>
          <a:prstGeom prst="rect">
            <a:avLst/>
          </a:prstGeom>
        </p:spPr>
        <p:txBody>
          <a:bodyPr/>
          <a:p>
            <a:endParaRPr/>
          </a:p>
        </p:txBody>
      </p:sp>
      <p:sp>
        <p:nvSpPr>
          <p:cNvPr id="348" name="TextShape 2"/>
          <p:cNvSpPr txBox="1"/>
          <p:nvPr/>
        </p:nvSpPr>
        <p:spPr>
          <a:xfrm>
            <a:off x="3850560" y="9428760"/>
            <a:ext cx="2945160" cy="496080"/>
          </a:xfrm>
          <a:prstGeom prst="rect">
            <a:avLst/>
          </a:prstGeom>
          <a:noFill/>
          <a:ln>
            <a:noFill/>
          </a:ln>
        </p:spPr>
        <p:txBody>
          <a:bodyPr anchor="b"/>
          <a:p>
            <a:pPr algn="r">
              <a:lnSpc>
                <a:spcPct val="100000"/>
              </a:lnSpc>
            </a:pPr>
            <a:fld id="{97F1CC4C-18CE-4EC4-8F99-394BD2B411B3}" type="slidenum">
              <a:rPr lang="de-DE" sz="1200" strike="noStrike">
                <a:solidFill>
                  <a:srgbClr val="000000"/>
                </a:solidFill>
                <a:latin typeface="+mn-lt"/>
                <a:ea typeface="+mn-ea"/>
              </a:rPr>
              <a:t>&lt;Foliennummer&gt;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9" name="PlaceHolder 1"/>
          <p:cNvSpPr>
            <a:spLocks noGrp="1"/>
          </p:cNvSpPr>
          <p:nvPr>
            <p:ph type="body"/>
          </p:nvPr>
        </p:nvSpPr>
        <p:spPr>
          <a:xfrm>
            <a:off x="679680" y="4715280"/>
            <a:ext cx="5437800" cy="4466520"/>
          </a:xfrm>
          <a:prstGeom prst="rect">
            <a:avLst/>
          </a:prstGeom>
        </p:spPr>
        <p:txBody>
          <a:bodyPr/>
          <a:p>
            <a:r>
              <a:rPr lang="de-DE" sz="2000" strike="noStrike">
                <a:latin typeface="Arial"/>
              </a:rPr>
              <a:t>1</a:t>
            </a:r>
            <a:endParaRPr/>
          </a:p>
          <a:p>
            <a:endParaRPr/>
          </a:p>
        </p:txBody>
      </p:sp>
      <p:sp>
        <p:nvSpPr>
          <p:cNvPr id="350" name="TextShape 2"/>
          <p:cNvSpPr txBox="1"/>
          <p:nvPr/>
        </p:nvSpPr>
        <p:spPr>
          <a:xfrm>
            <a:off x="3850560" y="9428760"/>
            <a:ext cx="2945160" cy="496080"/>
          </a:xfrm>
          <a:prstGeom prst="rect">
            <a:avLst/>
          </a:prstGeom>
          <a:noFill/>
          <a:ln>
            <a:noFill/>
          </a:ln>
        </p:spPr>
        <p:txBody>
          <a:bodyPr anchor="b"/>
          <a:p>
            <a:pPr algn="r">
              <a:lnSpc>
                <a:spcPct val="100000"/>
              </a:lnSpc>
            </a:pPr>
            <a:fld id="{3391DC0E-689C-4572-943F-CA5B3D245D2F}" type="slidenum">
              <a:rPr lang="de-DE" sz="1200" strike="noStrike">
                <a:solidFill>
                  <a:srgbClr val="000000"/>
                </a:solidFill>
                <a:latin typeface="+mn-lt"/>
                <a:ea typeface="+mn-ea"/>
              </a:rPr>
              <a:t>&lt;Foliennummer&gt;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1" name="PlaceHolder 1"/>
          <p:cNvSpPr>
            <a:spLocks noGrp="1"/>
          </p:cNvSpPr>
          <p:nvPr>
            <p:ph type="body"/>
          </p:nvPr>
        </p:nvSpPr>
        <p:spPr>
          <a:xfrm>
            <a:off x="679680" y="4715280"/>
            <a:ext cx="5437800" cy="4466520"/>
          </a:xfrm>
          <a:prstGeom prst="rect">
            <a:avLst/>
          </a:prstGeom>
        </p:spPr>
        <p:txBody>
          <a:bodyPr/>
          <a:p>
            <a:r>
              <a:rPr lang="de-DE" sz="2000" strike="noStrike">
                <a:latin typeface="Arial"/>
              </a:rPr>
              <a:t>1. </a:t>
            </a:r>
            <a:endParaRPr/>
          </a:p>
          <a:p>
            <a:endParaRPr/>
          </a:p>
          <a:p>
            <a:r>
              <a:rPr lang="de-DE" sz="2000" strike="noStrike">
                <a:latin typeface="Arial"/>
              </a:rPr>
              <a:t>2. Note the memo from HHS and USDA: </a:t>
            </a:r>
            <a:endParaRPr/>
          </a:p>
          <a:p>
            <a:r>
              <a:rPr lang="de-DE" sz="2000" strike="noStrike">
                <a:latin typeface="Arial"/>
              </a:rPr>
              <a:t>The diet is an important tool to improve public health</a:t>
            </a:r>
            <a:endParaRPr/>
          </a:p>
          <a:p>
            <a:endParaRPr/>
          </a:p>
          <a:p>
            <a:r>
              <a:rPr lang="de-DE" sz="2000" strike="noStrike">
                <a:latin typeface="Arial"/>
              </a:rPr>
              <a:t>4. Tools: metrics for sustainable food system. Metrics for a healthy and sustainable diet</a:t>
            </a:r>
            <a:endParaRPr/>
          </a:p>
        </p:txBody>
      </p:sp>
      <p:sp>
        <p:nvSpPr>
          <p:cNvPr id="352" name="TextShape 2"/>
          <p:cNvSpPr txBox="1"/>
          <p:nvPr/>
        </p:nvSpPr>
        <p:spPr>
          <a:xfrm>
            <a:off x="3850560" y="9428760"/>
            <a:ext cx="2945160" cy="496080"/>
          </a:xfrm>
          <a:prstGeom prst="rect">
            <a:avLst/>
          </a:prstGeom>
          <a:noFill/>
          <a:ln>
            <a:noFill/>
          </a:ln>
        </p:spPr>
        <p:txBody>
          <a:bodyPr anchor="b"/>
          <a:p>
            <a:pPr algn="r">
              <a:lnSpc>
                <a:spcPct val="100000"/>
              </a:lnSpc>
            </a:pPr>
            <a:fld id="{690A4765-0AAC-45E4-94EB-B866D207A8C9}" type="slidenum">
              <a:rPr lang="de-DE" sz="1200" strike="noStrike">
                <a:solidFill>
                  <a:srgbClr val="000000"/>
                </a:solidFill>
                <a:latin typeface="+mn-lt"/>
                <a:ea typeface="+mn-ea"/>
              </a:rPr>
              <a:t>&lt;Foliennummer&gt;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3" name="PlaceHolder 1"/>
          <p:cNvSpPr>
            <a:spLocks noGrp="1"/>
          </p:cNvSpPr>
          <p:nvPr>
            <p:ph type="body"/>
          </p:nvPr>
        </p:nvSpPr>
        <p:spPr>
          <a:xfrm>
            <a:off x="679680" y="4715280"/>
            <a:ext cx="5437800" cy="4466520"/>
          </a:xfrm>
          <a:prstGeom prst="rect">
            <a:avLst/>
          </a:prstGeom>
        </p:spPr>
        <p:txBody>
          <a:bodyPr/>
          <a:p>
            <a:r>
              <a:rPr lang="de-DE" sz="2000" strike="noStrike">
                <a:latin typeface="Arial"/>
              </a:rPr>
              <a:t>1. </a:t>
            </a:r>
            <a:endParaRPr/>
          </a:p>
          <a:p>
            <a:endParaRPr/>
          </a:p>
          <a:p>
            <a:r>
              <a:rPr lang="de-DE" sz="2000" strike="noStrike">
                <a:latin typeface="Arial"/>
              </a:rPr>
              <a:t>2. Note the memo from HHS and USDA: </a:t>
            </a:r>
            <a:endParaRPr/>
          </a:p>
          <a:p>
            <a:r>
              <a:rPr lang="de-DE" sz="2000" strike="noStrike">
                <a:latin typeface="Arial"/>
              </a:rPr>
              <a:t>The diet is an important tool to improve public health</a:t>
            </a:r>
            <a:endParaRPr/>
          </a:p>
          <a:p>
            <a:endParaRPr/>
          </a:p>
          <a:p>
            <a:r>
              <a:rPr lang="de-DE" sz="2000" strike="noStrike">
                <a:latin typeface="Arial"/>
              </a:rPr>
              <a:t>4. Tools: metrics for sustainable food system. Metrics for a healthy and sustainable diet</a:t>
            </a:r>
            <a:endParaRPr/>
          </a:p>
        </p:txBody>
      </p:sp>
      <p:sp>
        <p:nvSpPr>
          <p:cNvPr id="354" name="TextShape 2"/>
          <p:cNvSpPr txBox="1"/>
          <p:nvPr/>
        </p:nvSpPr>
        <p:spPr>
          <a:xfrm>
            <a:off x="3850560" y="9428760"/>
            <a:ext cx="2945160" cy="496080"/>
          </a:xfrm>
          <a:prstGeom prst="rect">
            <a:avLst/>
          </a:prstGeom>
          <a:noFill/>
          <a:ln>
            <a:noFill/>
          </a:ln>
        </p:spPr>
        <p:txBody>
          <a:bodyPr anchor="b"/>
          <a:p>
            <a:pPr algn="r">
              <a:lnSpc>
                <a:spcPct val="100000"/>
              </a:lnSpc>
            </a:pPr>
            <a:fld id="{D79EFE64-147E-49CA-936D-21651A8FEE41}" type="slidenum">
              <a:rPr lang="de-DE" sz="1200" strike="noStrike">
                <a:solidFill>
                  <a:srgbClr val="000000"/>
                </a:solidFill>
                <a:latin typeface="+mn-lt"/>
                <a:ea typeface="+mn-ea"/>
              </a:rPr>
              <a:t>&lt;Foliennummer&gt;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5"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26"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8"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9"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30"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31"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33"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34"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35" name="" descr=""/>
          <p:cNvPicPr/>
          <p:nvPr/>
        </p:nvPicPr>
        <p:blipFill>
          <a:blip r:embed="rId2"/>
          <a:stretch/>
        </p:blipFill>
        <p:spPr>
          <a:xfrm>
            <a:off x="3473280" y="3885840"/>
            <a:ext cx="2196360" cy="1752120"/>
          </a:xfrm>
          <a:prstGeom prst="rect">
            <a:avLst/>
          </a:prstGeom>
          <a:ln>
            <a:noFill/>
          </a:ln>
        </p:spPr>
      </p:pic>
      <p:pic>
        <p:nvPicPr>
          <p:cNvPr id="36" name="" descr=""/>
          <p:cNvPicPr/>
          <p:nvPr/>
        </p:nvPicPr>
        <p:blipFill>
          <a:blip r:embed="rId3"/>
          <a:stretch/>
        </p:blipFill>
        <p:spPr>
          <a:xfrm>
            <a:off x="3473280" y="3885840"/>
            <a:ext cx="2196360" cy="17521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40"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42"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44"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45"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7"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49"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50"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51"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4"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3"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54"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55"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57"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58"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59"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1"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62"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4"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65"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66"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67"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9"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70"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71" name="" descr=""/>
          <p:cNvPicPr/>
          <p:nvPr/>
        </p:nvPicPr>
        <p:blipFill>
          <a:blip r:embed="rId2"/>
          <a:stretch/>
        </p:blipFill>
        <p:spPr>
          <a:xfrm>
            <a:off x="3473280" y="3885840"/>
            <a:ext cx="2196360" cy="1752120"/>
          </a:xfrm>
          <a:prstGeom prst="rect">
            <a:avLst/>
          </a:prstGeom>
          <a:ln>
            <a:noFill/>
          </a:ln>
        </p:spPr>
      </p:pic>
      <p:pic>
        <p:nvPicPr>
          <p:cNvPr id="72" name="" descr=""/>
          <p:cNvPicPr/>
          <p:nvPr/>
        </p:nvPicPr>
        <p:blipFill>
          <a:blip r:embed="rId3"/>
          <a:stretch/>
        </p:blipFill>
        <p:spPr>
          <a:xfrm>
            <a:off x="3473280" y="3885840"/>
            <a:ext cx="2196360" cy="17521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6"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78"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8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81"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2"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6"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3"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85"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86"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87"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89"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90"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91"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93"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94"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95"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97"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98"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00"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0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02"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103"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05"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106"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107" name="" descr=""/>
          <p:cNvPicPr/>
          <p:nvPr/>
        </p:nvPicPr>
        <p:blipFill>
          <a:blip r:embed="rId2"/>
          <a:stretch/>
        </p:blipFill>
        <p:spPr>
          <a:xfrm>
            <a:off x="3473280" y="3885840"/>
            <a:ext cx="2196360" cy="1752120"/>
          </a:xfrm>
          <a:prstGeom prst="rect">
            <a:avLst/>
          </a:prstGeom>
          <a:ln>
            <a:noFill/>
          </a:ln>
        </p:spPr>
      </p:pic>
      <p:pic>
        <p:nvPicPr>
          <p:cNvPr id="108" name="" descr=""/>
          <p:cNvPicPr/>
          <p:nvPr/>
        </p:nvPicPr>
        <p:blipFill>
          <a:blip r:embed="rId3"/>
          <a:stretch/>
        </p:blipFill>
        <p:spPr>
          <a:xfrm>
            <a:off x="3473280" y="3885840"/>
            <a:ext cx="2196360" cy="175212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16"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18"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8"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9"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2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21"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25"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26"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27"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29"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30"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31"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33"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34"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35"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37"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138"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40"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4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42"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143"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45"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146"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147" name="" descr=""/>
          <p:cNvPicPr/>
          <p:nvPr/>
        </p:nvPicPr>
        <p:blipFill>
          <a:blip r:embed="rId2"/>
          <a:stretch/>
        </p:blipFill>
        <p:spPr>
          <a:xfrm>
            <a:off x="3473280" y="3885840"/>
            <a:ext cx="2196360" cy="1752120"/>
          </a:xfrm>
          <a:prstGeom prst="rect">
            <a:avLst/>
          </a:prstGeom>
          <a:ln>
            <a:noFill/>
          </a:ln>
        </p:spPr>
      </p:pic>
      <p:pic>
        <p:nvPicPr>
          <p:cNvPr id="148" name="" descr=""/>
          <p:cNvPicPr/>
          <p:nvPr/>
        </p:nvPicPr>
        <p:blipFill>
          <a:blip r:embed="rId3"/>
          <a:stretch/>
        </p:blipFill>
        <p:spPr>
          <a:xfrm>
            <a:off x="3473280" y="3885840"/>
            <a:ext cx="2196360" cy="175212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56" name="PlaceHolder 2"/>
          <p:cNvSpPr>
            <a:spLocks noGrp="1"/>
          </p:cNvSpPr>
          <p:nvPr>
            <p:ph type="subTitle"/>
          </p:nvPr>
        </p:nvSpPr>
        <p:spPr>
          <a:xfrm>
            <a:off x="1371600" y="3886200"/>
            <a:ext cx="6400440" cy="175212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58" name="PlaceHolder 2"/>
          <p:cNvSpPr>
            <a:spLocks noGrp="1"/>
          </p:cNvSpPr>
          <p:nvPr>
            <p:ph type="body"/>
          </p:nvPr>
        </p:nvSpPr>
        <p:spPr>
          <a:xfrm>
            <a:off x="1371600" y="3886200"/>
            <a:ext cx="6400440" cy="175212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60"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61" name="PlaceHolder 3"/>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457200" y="273600"/>
            <a:ext cx="8229240" cy="1144800"/>
          </a:xfrm>
          <a:prstGeom prst="rect">
            <a:avLst/>
          </a:prstGeom>
        </p:spPr>
        <p:txBody>
          <a:bodyPr lIns="0" rIns="0" tIns="0" bIns="0" anchor="ctr"/>
          <a:p>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65"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66"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67"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69"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70"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71"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73"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74"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75"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77" name="PlaceHolder 2"/>
          <p:cNvSpPr>
            <a:spLocks noGrp="1"/>
          </p:cNvSpPr>
          <p:nvPr>
            <p:ph type="body"/>
          </p:nvPr>
        </p:nvSpPr>
        <p:spPr>
          <a:xfrm>
            <a:off x="1371600" y="3886200"/>
            <a:ext cx="6400440" cy="835560"/>
          </a:xfrm>
          <a:prstGeom prst="rect">
            <a:avLst/>
          </a:prstGeom>
        </p:spPr>
        <p:txBody>
          <a:bodyPr lIns="0" rIns="0" tIns="0" bIns="0"/>
          <a:p>
            <a:endParaRPr/>
          </a:p>
        </p:txBody>
      </p:sp>
      <p:sp>
        <p:nvSpPr>
          <p:cNvPr id="178" name="PlaceHolder 3"/>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80"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81"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82" name="PlaceHolder 4"/>
          <p:cNvSpPr>
            <a:spLocks noGrp="1"/>
          </p:cNvSpPr>
          <p:nvPr>
            <p:ph type="body"/>
          </p:nvPr>
        </p:nvSpPr>
        <p:spPr>
          <a:xfrm>
            <a:off x="4651560" y="4801680"/>
            <a:ext cx="3123360" cy="835560"/>
          </a:xfrm>
          <a:prstGeom prst="rect">
            <a:avLst/>
          </a:prstGeom>
        </p:spPr>
        <p:txBody>
          <a:bodyPr lIns="0" rIns="0" tIns="0" bIns="0"/>
          <a:p>
            <a:endParaRPr/>
          </a:p>
        </p:txBody>
      </p:sp>
      <p:sp>
        <p:nvSpPr>
          <p:cNvPr id="183" name="PlaceHolder 5"/>
          <p:cNvSpPr>
            <a:spLocks noGrp="1"/>
          </p:cNvSpPr>
          <p:nvPr>
            <p:ph type="body"/>
          </p:nvPr>
        </p:nvSpPr>
        <p:spPr>
          <a:xfrm>
            <a:off x="1371600" y="4801680"/>
            <a:ext cx="3123360" cy="83556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85" name="PlaceHolder 2"/>
          <p:cNvSpPr>
            <a:spLocks noGrp="1"/>
          </p:cNvSpPr>
          <p:nvPr>
            <p:ph type="body"/>
          </p:nvPr>
        </p:nvSpPr>
        <p:spPr>
          <a:xfrm>
            <a:off x="1371600" y="3886200"/>
            <a:ext cx="6400440" cy="1752120"/>
          </a:xfrm>
          <a:prstGeom prst="rect">
            <a:avLst/>
          </a:prstGeom>
        </p:spPr>
        <p:txBody>
          <a:bodyPr lIns="0" rIns="0" tIns="0" bIns="0"/>
          <a:p>
            <a:endParaRPr/>
          </a:p>
        </p:txBody>
      </p:sp>
      <p:sp>
        <p:nvSpPr>
          <p:cNvPr id="186" name="PlaceHolder 3"/>
          <p:cNvSpPr>
            <a:spLocks noGrp="1"/>
          </p:cNvSpPr>
          <p:nvPr>
            <p:ph type="body"/>
          </p:nvPr>
        </p:nvSpPr>
        <p:spPr>
          <a:xfrm>
            <a:off x="1371600" y="3886200"/>
            <a:ext cx="6400440" cy="1752120"/>
          </a:xfrm>
          <a:prstGeom prst="rect">
            <a:avLst/>
          </a:prstGeom>
        </p:spPr>
        <p:txBody>
          <a:bodyPr lIns="0" rIns="0" tIns="0" bIns="0"/>
          <a:p>
            <a:endParaRPr/>
          </a:p>
        </p:txBody>
      </p:sp>
      <p:pic>
        <p:nvPicPr>
          <p:cNvPr id="187" name="" descr=""/>
          <p:cNvPicPr/>
          <p:nvPr/>
        </p:nvPicPr>
        <p:blipFill>
          <a:blip r:embed="rId2"/>
          <a:stretch/>
        </p:blipFill>
        <p:spPr>
          <a:xfrm>
            <a:off x="3473280" y="3885840"/>
            <a:ext cx="2196360" cy="1752120"/>
          </a:xfrm>
          <a:prstGeom prst="rect">
            <a:avLst/>
          </a:prstGeom>
          <a:ln>
            <a:noFill/>
          </a:ln>
        </p:spPr>
      </p:pic>
      <p:pic>
        <p:nvPicPr>
          <p:cNvPr id="188" name="" descr=""/>
          <p:cNvPicPr/>
          <p:nvPr/>
        </p:nvPicPr>
        <p:blipFill>
          <a:blip r:embed="rId3"/>
          <a:stretch/>
        </p:blipFill>
        <p:spPr>
          <a:xfrm>
            <a:off x="3473280" y="3885840"/>
            <a:ext cx="2196360" cy="1752120"/>
          </a:xfrm>
          <a:prstGeom prst="rect">
            <a:avLst/>
          </a:prstGeom>
          <a:ln>
            <a:noFill/>
          </a:ln>
        </p:spPr>
      </p:pic>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3"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14" name="PlaceHolder 3"/>
          <p:cNvSpPr>
            <a:spLocks noGrp="1"/>
          </p:cNvSpPr>
          <p:nvPr>
            <p:ph type="body"/>
          </p:nvPr>
        </p:nvSpPr>
        <p:spPr>
          <a:xfrm>
            <a:off x="1371600" y="4801680"/>
            <a:ext cx="3123360" cy="835560"/>
          </a:xfrm>
          <a:prstGeom prst="rect">
            <a:avLst/>
          </a:prstGeom>
        </p:spPr>
        <p:txBody>
          <a:bodyPr lIns="0" rIns="0" tIns="0" bIns="0"/>
          <a:p>
            <a:endParaRPr/>
          </a:p>
        </p:txBody>
      </p:sp>
      <p:sp>
        <p:nvSpPr>
          <p:cNvPr id="15" name="PlaceHolder 4"/>
          <p:cNvSpPr>
            <a:spLocks noGrp="1"/>
          </p:cNvSpPr>
          <p:nvPr>
            <p:ph type="body"/>
          </p:nvPr>
        </p:nvSpPr>
        <p:spPr>
          <a:xfrm>
            <a:off x="4651560" y="3886200"/>
            <a:ext cx="3123360" cy="17521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17" name="PlaceHolder 2"/>
          <p:cNvSpPr>
            <a:spLocks noGrp="1"/>
          </p:cNvSpPr>
          <p:nvPr>
            <p:ph type="body"/>
          </p:nvPr>
        </p:nvSpPr>
        <p:spPr>
          <a:xfrm>
            <a:off x="1371600" y="3886200"/>
            <a:ext cx="3123360" cy="1752120"/>
          </a:xfrm>
          <a:prstGeom prst="rect">
            <a:avLst/>
          </a:prstGeom>
        </p:spPr>
        <p:txBody>
          <a:bodyPr lIns="0" rIns="0" tIns="0" bIns="0"/>
          <a:p>
            <a:endParaRPr/>
          </a:p>
        </p:txBody>
      </p:sp>
      <p:sp>
        <p:nvSpPr>
          <p:cNvPr id="18"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19" name="PlaceHolder 4"/>
          <p:cNvSpPr>
            <a:spLocks noGrp="1"/>
          </p:cNvSpPr>
          <p:nvPr>
            <p:ph type="body"/>
          </p:nvPr>
        </p:nvSpPr>
        <p:spPr>
          <a:xfrm>
            <a:off x="4651560" y="4801680"/>
            <a:ext cx="3123360" cy="835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p>
            <a:endParaRPr/>
          </a:p>
        </p:txBody>
      </p:sp>
      <p:sp>
        <p:nvSpPr>
          <p:cNvPr id="21" name="PlaceHolder 2"/>
          <p:cNvSpPr>
            <a:spLocks noGrp="1"/>
          </p:cNvSpPr>
          <p:nvPr>
            <p:ph type="body"/>
          </p:nvPr>
        </p:nvSpPr>
        <p:spPr>
          <a:xfrm>
            <a:off x="1371600" y="3886200"/>
            <a:ext cx="3123360" cy="835560"/>
          </a:xfrm>
          <a:prstGeom prst="rect">
            <a:avLst/>
          </a:prstGeom>
        </p:spPr>
        <p:txBody>
          <a:bodyPr lIns="0" rIns="0" tIns="0" bIns="0"/>
          <a:p>
            <a:endParaRPr/>
          </a:p>
        </p:txBody>
      </p:sp>
      <p:sp>
        <p:nvSpPr>
          <p:cNvPr id="22" name="PlaceHolder 3"/>
          <p:cNvSpPr>
            <a:spLocks noGrp="1"/>
          </p:cNvSpPr>
          <p:nvPr>
            <p:ph type="body"/>
          </p:nvPr>
        </p:nvSpPr>
        <p:spPr>
          <a:xfrm>
            <a:off x="4651560" y="3886200"/>
            <a:ext cx="3123360" cy="835560"/>
          </a:xfrm>
          <a:prstGeom prst="rect">
            <a:avLst/>
          </a:prstGeom>
        </p:spPr>
        <p:txBody>
          <a:bodyPr lIns="0" rIns="0" tIns="0" bIns="0"/>
          <a:p>
            <a:endParaRPr/>
          </a:p>
        </p:txBody>
      </p:sp>
      <p:sp>
        <p:nvSpPr>
          <p:cNvPr id="23" name="PlaceHolder 4"/>
          <p:cNvSpPr>
            <a:spLocks noGrp="1"/>
          </p:cNvSpPr>
          <p:nvPr>
            <p:ph type="body"/>
          </p:nvPr>
        </p:nvSpPr>
        <p:spPr>
          <a:xfrm>
            <a:off x="1371600" y="4801680"/>
            <a:ext cx="6400440" cy="835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251640" y="2565000"/>
            <a:ext cx="6120360" cy="1469520"/>
          </a:xfrm>
          <a:prstGeom prst="rect">
            <a:avLst/>
          </a:prstGeom>
        </p:spPr>
        <p:txBody>
          <a:bodyPr lIns="0" rIns="0" tIns="0" bIns="0" anchor="ctr"/>
          <a:p>
            <a:pPr>
              <a:lnSpc>
                <a:spcPts val="1976"/>
              </a:lnSpc>
            </a:pPr>
            <a:r>
              <a:rPr lang="nl-NL" sz="4200" strike="noStrike">
                <a:solidFill>
                  <a:srgbClr val="ffffff"/>
                </a:solidFill>
                <a:latin typeface="Arial"/>
              </a:rPr>
              <a:t>Title-slide</a:t>
            </a:r>
            <a:r>
              <a:rPr lang="nl-NL" sz="4200" strike="noStrike">
                <a:solidFill>
                  <a:srgbClr val="ffffff"/>
                </a:solidFill>
                <a:latin typeface="Arial"/>
              </a:rPr>
              <a:t>
</a:t>
            </a:r>
            <a:r>
              <a:rPr lang="nl-NL" sz="4200" strike="noStrike">
                <a:solidFill>
                  <a:srgbClr val="ffffff"/>
                </a:solidFill>
                <a:latin typeface="Arial"/>
              </a:rPr>
              <a:t>second line</a:t>
            </a:r>
            <a:endParaRPr/>
          </a:p>
        </p:txBody>
      </p:sp>
      <p:sp>
        <p:nvSpPr>
          <p:cNvPr id="1" name="PlaceHolder 2"/>
          <p:cNvSpPr>
            <a:spLocks noGrp="1"/>
          </p:cNvSpPr>
          <p:nvPr>
            <p:ph type="subTitle"/>
          </p:nvPr>
        </p:nvSpPr>
        <p:spPr>
          <a:xfrm>
            <a:off x="1835640" y="4365000"/>
            <a:ext cx="6400440" cy="622440"/>
          </a:xfrm>
          <a:prstGeom prst="rect">
            <a:avLst/>
          </a:prstGeom>
        </p:spPr>
        <p:txBody>
          <a:bodyPr lIns="0" rIns="0" tIns="0" bIns="0"/>
          <a:p>
            <a:pPr>
              <a:lnSpc>
                <a:spcPts val="1129"/>
              </a:lnSpc>
            </a:pPr>
            <a:r>
              <a:rPr lang="de-DE" sz="2400" strike="noStrike">
                <a:solidFill>
                  <a:srgbClr val="602c14"/>
                </a:solidFill>
                <a:latin typeface="Arial"/>
              </a:rPr>
              <a:t>Author(s)</a:t>
            </a:r>
            <a:endParaRPr/>
          </a:p>
        </p:txBody>
      </p:sp>
      <p:sp>
        <p:nvSpPr>
          <p:cNvPr id="2" name="PlaceHolder 3"/>
          <p:cNvSpPr>
            <a:spLocks noGrp="1"/>
          </p:cNvSpPr>
          <p:nvPr>
            <p:ph type="body"/>
          </p:nvPr>
        </p:nvSpPr>
        <p:spPr>
          <a:xfrm>
            <a:off x="457200" y="1604520"/>
            <a:ext cx="8229240" cy="3977280"/>
          </a:xfrm>
          <a:prstGeom prst="rect">
            <a:avLst/>
          </a:prstGeom>
        </p:spPr>
        <p:txBody>
          <a:bodyPr lIns="0" rIns="0" tIns="0" bIns="0"/>
          <a:p>
            <a:pPr>
              <a:buSzPct val="45000"/>
              <a:buFont typeface="Wingdings" charset="2"/>
              <a:buChar char=""/>
            </a:pPr>
            <a:r>
              <a:rPr lang="nl-NL" sz="3200">
                <a:latin typeface="Calibri"/>
              </a:rPr>
              <a:t>Format des Gliederungstextes durch Klicken bearbeiten</a:t>
            </a:r>
            <a:endParaRPr/>
          </a:p>
          <a:p>
            <a:pPr lvl="1">
              <a:buSzPct val="75000"/>
              <a:buFont typeface="Symbol" charset="2"/>
              <a:buChar char=""/>
            </a:pPr>
            <a:r>
              <a:rPr lang="nl-NL" sz="2400">
                <a:latin typeface="Calibri"/>
              </a:rPr>
              <a:t>Zweite Gliederungsebene</a:t>
            </a:r>
            <a:endParaRPr/>
          </a:p>
          <a:p>
            <a:pPr lvl="2">
              <a:buSzPct val="45000"/>
              <a:buFont typeface="Wingdings" charset="2"/>
              <a:buChar char=""/>
            </a:pPr>
            <a:r>
              <a:rPr lang="nl-NL" sz="2000">
                <a:latin typeface="Calibri"/>
              </a:rPr>
              <a:t>Dritte Gliederungsebene</a:t>
            </a:r>
            <a:endParaRPr/>
          </a:p>
          <a:p>
            <a:pPr lvl="3">
              <a:buSzPct val="75000"/>
              <a:buFont typeface="Symbol" charset="2"/>
              <a:buChar char=""/>
            </a:pPr>
            <a:r>
              <a:rPr lang="nl-NL" sz="2000">
                <a:latin typeface="Calibri"/>
              </a:rPr>
              <a:t>Vierte Gliederungsebene</a:t>
            </a:r>
            <a:endParaRPr/>
          </a:p>
          <a:p>
            <a:pPr lvl="4">
              <a:buSzPct val="45000"/>
              <a:buFont typeface="Wingdings" charset="2"/>
              <a:buChar char=""/>
            </a:pPr>
            <a:r>
              <a:rPr lang="nl-NL" sz="2000">
                <a:latin typeface="Calibri"/>
              </a:rPr>
              <a:t>Fünfte Gliederungsebene</a:t>
            </a:r>
            <a:endParaRPr/>
          </a:p>
          <a:p>
            <a:pPr lvl="5">
              <a:buSzPct val="45000"/>
              <a:buFont typeface="Wingdings" charset="2"/>
              <a:buChar char=""/>
            </a:pPr>
            <a:r>
              <a:rPr lang="nl-NL" sz="2000">
                <a:latin typeface="Calibri"/>
              </a:rPr>
              <a:t>Sechste Gliederungsebene</a:t>
            </a:r>
            <a:endParaRPr/>
          </a:p>
          <a:p>
            <a:pPr lvl="6">
              <a:buSzPct val="45000"/>
              <a:buFont typeface="Wingdings" charset="2"/>
              <a:buChar char=""/>
            </a:pPr>
            <a:r>
              <a:rPr lang="nl-NL" sz="2000">
                <a:latin typeface="Calibri"/>
              </a:rPr>
              <a:t>Siebte Gliederungsebene</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37" name="PlaceHolder 1"/>
          <p:cNvSpPr>
            <a:spLocks noGrp="1"/>
          </p:cNvSpPr>
          <p:nvPr>
            <p:ph type="body"/>
          </p:nvPr>
        </p:nvSpPr>
        <p:spPr>
          <a:xfrm>
            <a:off x="468000" y="1845000"/>
            <a:ext cx="8229240" cy="3960000"/>
          </a:xfrm>
          <a:prstGeom prst="rect">
            <a:avLst/>
          </a:prstGeom>
        </p:spPr>
        <p:txBody>
          <a:bodyPr lIns="0" rIns="0" tIns="0" bIns="0"/>
          <a:p>
            <a:pPr>
              <a:buSzPct val="45000"/>
              <a:buFont typeface="Wingdings" charset="2"/>
              <a:buChar char=""/>
            </a:pPr>
            <a:r>
              <a:rPr lang="nl-NL" sz="2800" strike="noStrike">
                <a:solidFill>
                  <a:srgbClr val="602c14"/>
                </a:solidFill>
                <a:latin typeface="Calibri"/>
              </a:rPr>
              <a:t>Format des Gliederungstextes durch Klicken bearbeiten</a:t>
            </a:r>
            <a:endParaRPr/>
          </a:p>
          <a:p>
            <a:pPr lvl="1">
              <a:buSzPct val="75000"/>
              <a:buFont typeface="Symbol" charset="2"/>
              <a:buChar char=""/>
            </a:pPr>
            <a:r>
              <a:rPr lang="nl-NL" sz="2800" strike="noStrike">
                <a:solidFill>
                  <a:srgbClr val="602c14"/>
                </a:solidFill>
                <a:latin typeface="Calibri"/>
              </a:rPr>
              <a:t>Zweite Gliederungsebene</a:t>
            </a:r>
            <a:endParaRPr/>
          </a:p>
          <a:p>
            <a:pPr lvl="2">
              <a:buSzPct val="45000"/>
              <a:buFont typeface="Wingdings" charset="2"/>
              <a:buChar char=""/>
            </a:pPr>
            <a:r>
              <a:rPr lang="nl-NL" sz="2800" strike="noStrike">
                <a:solidFill>
                  <a:srgbClr val="602c14"/>
                </a:solidFill>
                <a:latin typeface="Calibri"/>
              </a:rPr>
              <a:t>Dritte Gliederungsebene</a:t>
            </a:r>
            <a:endParaRPr/>
          </a:p>
          <a:p>
            <a:pPr lvl="3">
              <a:buSzPct val="75000"/>
              <a:buFont typeface="Symbol" charset="2"/>
              <a:buChar char=""/>
            </a:pPr>
            <a:r>
              <a:rPr lang="nl-NL" sz="2800" strike="noStrike">
                <a:solidFill>
                  <a:srgbClr val="602c14"/>
                </a:solidFill>
                <a:latin typeface="Calibri"/>
              </a:rPr>
              <a:t>Vierte Gliederungsebene</a:t>
            </a:r>
            <a:endParaRPr/>
          </a:p>
          <a:p>
            <a:pPr lvl="4">
              <a:buSzPct val="45000"/>
              <a:buFont typeface="Wingdings" charset="2"/>
              <a:buChar char=""/>
            </a:pPr>
            <a:r>
              <a:rPr lang="nl-NL" sz="2800" strike="noStrike">
                <a:solidFill>
                  <a:srgbClr val="602c14"/>
                </a:solidFill>
                <a:latin typeface="Calibri"/>
              </a:rPr>
              <a:t>Fünfte Gliederungsebene</a:t>
            </a:r>
            <a:endParaRPr/>
          </a:p>
          <a:p>
            <a:pPr lvl="5">
              <a:buSzPct val="45000"/>
              <a:buFont typeface="Wingdings" charset="2"/>
              <a:buChar char=""/>
            </a:pPr>
            <a:r>
              <a:rPr lang="nl-NL" sz="2800" strike="noStrike">
                <a:solidFill>
                  <a:srgbClr val="602c14"/>
                </a:solidFill>
                <a:latin typeface="Calibri"/>
              </a:rPr>
              <a:t>Sechste Gliederungsebene</a:t>
            </a:r>
            <a:endParaRPr/>
          </a:p>
          <a:p>
            <a:pPr>
              <a:lnSpc>
                <a:spcPct val="100000"/>
              </a:lnSpc>
              <a:buFont typeface="Arial"/>
              <a:buChar char="•"/>
            </a:pPr>
            <a:r>
              <a:rPr lang="nl-NL" sz="2800" strike="noStrike">
                <a:solidFill>
                  <a:srgbClr val="602c14"/>
                </a:solidFill>
                <a:latin typeface="Calibri"/>
              </a:rPr>
              <a:t>Siebte GliederungsebeneLine 1</a:t>
            </a:r>
            <a:endParaRPr/>
          </a:p>
          <a:p>
            <a:pPr lvl="1">
              <a:lnSpc>
                <a:spcPct val="100000"/>
              </a:lnSpc>
              <a:buFont typeface="Arial"/>
              <a:buChar char="−"/>
            </a:pPr>
            <a:r>
              <a:rPr lang="nl-NL" sz="2100" strike="noStrike">
                <a:solidFill>
                  <a:srgbClr val="602c14"/>
                </a:solidFill>
                <a:latin typeface="Calibri"/>
              </a:rPr>
              <a:t>Level 2</a:t>
            </a:r>
            <a:endParaRPr/>
          </a:p>
          <a:p>
            <a:pPr>
              <a:lnSpc>
                <a:spcPct val="100000"/>
              </a:lnSpc>
              <a:buFont typeface="Arial"/>
              <a:buChar char="•"/>
            </a:pPr>
            <a:r>
              <a:rPr lang="nl-NL" sz="2800" strike="noStrike">
                <a:solidFill>
                  <a:srgbClr val="602c14"/>
                </a:solidFill>
                <a:latin typeface="Calibri"/>
              </a:rPr>
              <a:t>Line 1</a:t>
            </a:r>
            <a:endParaRPr/>
          </a:p>
          <a:p>
            <a:pPr lvl="1">
              <a:lnSpc>
                <a:spcPct val="100000"/>
              </a:lnSpc>
              <a:buFont typeface="Arial"/>
              <a:buChar char="−"/>
            </a:pPr>
            <a:r>
              <a:rPr lang="nl-NL" sz="2100" strike="noStrike">
                <a:solidFill>
                  <a:srgbClr val="602c14"/>
                </a:solidFill>
                <a:latin typeface="Calibri"/>
              </a:rPr>
              <a:t>Level 2</a:t>
            </a:r>
            <a:endParaRPr/>
          </a:p>
          <a:p>
            <a:pPr lvl="1">
              <a:lnSpc>
                <a:spcPct val="100000"/>
              </a:lnSpc>
              <a:buFont typeface="Arial"/>
              <a:buChar char="−"/>
            </a:pPr>
            <a:r>
              <a:rPr lang="nl-NL" sz="2100" strike="noStrike">
                <a:solidFill>
                  <a:srgbClr val="602c14"/>
                </a:solidFill>
                <a:latin typeface="Calibri"/>
              </a:rPr>
              <a:t>Level 2</a:t>
            </a:r>
            <a:endParaRPr/>
          </a:p>
          <a:p>
            <a:pPr>
              <a:lnSpc>
                <a:spcPct val="100000"/>
              </a:lnSpc>
              <a:buFont typeface="Arial"/>
              <a:buChar char="•"/>
            </a:pPr>
            <a:r>
              <a:rPr lang="nl-NL" sz="2800" strike="noStrike">
                <a:solidFill>
                  <a:srgbClr val="602c14"/>
                </a:solidFill>
                <a:latin typeface="Calibri"/>
              </a:rPr>
              <a:t>Line 1</a:t>
            </a:r>
            <a:endParaRPr/>
          </a:p>
          <a:p>
            <a:pPr>
              <a:lnSpc>
                <a:spcPct val="100000"/>
              </a:lnSpc>
              <a:buFont typeface="Arial"/>
              <a:buChar char="•"/>
            </a:pPr>
            <a:r>
              <a:rPr lang="nl-NL" sz="2800" strike="noStrike">
                <a:solidFill>
                  <a:srgbClr val="602c14"/>
                </a:solidFill>
                <a:latin typeface="Calibri"/>
              </a:rPr>
              <a:t>Line 1</a:t>
            </a:r>
            <a:endParaRPr/>
          </a:p>
          <a:p>
            <a:pPr>
              <a:lnSpc>
                <a:spcPct val="100000"/>
              </a:lnSpc>
              <a:buFont typeface="Arial"/>
              <a:buChar char="•"/>
            </a:pPr>
            <a:r>
              <a:rPr lang="nl-NL" sz="2800" strike="noStrike">
                <a:solidFill>
                  <a:srgbClr val="602c14"/>
                </a:solidFill>
                <a:latin typeface="Calibri"/>
              </a:rPr>
              <a:t>Line 1</a:t>
            </a:r>
            <a:endParaRPr/>
          </a:p>
          <a:p>
            <a:pPr lvl="1">
              <a:lnSpc>
                <a:spcPct val="100000"/>
              </a:lnSpc>
              <a:buFont typeface="Arial"/>
              <a:buChar char="−"/>
            </a:pPr>
            <a:r>
              <a:rPr lang="nl-NL" sz="2100" strike="noStrike">
                <a:solidFill>
                  <a:srgbClr val="602c14"/>
                </a:solidFill>
                <a:latin typeface="Calibri"/>
              </a:rPr>
              <a:t>Level 2</a:t>
            </a:r>
            <a:endParaRPr/>
          </a:p>
        </p:txBody>
      </p:sp>
      <p:sp>
        <p:nvSpPr>
          <p:cNvPr id="38" name="PlaceHolder 2"/>
          <p:cNvSpPr>
            <a:spLocks noGrp="1"/>
          </p:cNvSpPr>
          <p:nvPr>
            <p:ph type="title"/>
          </p:nvPr>
        </p:nvSpPr>
        <p:spPr>
          <a:xfrm>
            <a:off x="1979640" y="361080"/>
            <a:ext cx="6717600" cy="633600"/>
          </a:xfrm>
          <a:prstGeom prst="rect">
            <a:avLst/>
          </a:prstGeom>
        </p:spPr>
        <p:txBody>
          <a:bodyPr lIns="0" rIns="0" tIns="0" bIns="0"/>
          <a:p>
            <a:pPr>
              <a:lnSpc>
                <a:spcPct val="100000"/>
              </a:lnSpc>
            </a:pPr>
            <a:r>
              <a:rPr lang="nl-NL" sz="3200" strike="noStrike">
                <a:solidFill>
                  <a:srgbClr val="ffffff"/>
                </a:solidFill>
                <a:latin typeface="Calibri"/>
              </a:rPr>
              <a:t>Text slide</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73" name="PlaceHolder 1"/>
          <p:cNvSpPr>
            <a:spLocks noGrp="1"/>
          </p:cNvSpPr>
          <p:nvPr>
            <p:ph type="body"/>
          </p:nvPr>
        </p:nvSpPr>
        <p:spPr>
          <a:xfrm>
            <a:off x="468000" y="1845000"/>
            <a:ext cx="8229240" cy="3960000"/>
          </a:xfrm>
          <a:prstGeom prst="rect">
            <a:avLst/>
          </a:prstGeom>
        </p:spPr>
        <p:txBody>
          <a:bodyPr lIns="0" rIns="0" tIns="0" bIns="0"/>
          <a:p>
            <a:pPr>
              <a:buSzPct val="45000"/>
              <a:buFont typeface="Wingdings" charset="2"/>
              <a:buChar char=""/>
            </a:pPr>
            <a:r>
              <a:rPr lang="nl-NL" sz="2800" strike="noStrike">
                <a:solidFill>
                  <a:srgbClr val="602c14"/>
                </a:solidFill>
                <a:latin typeface="Calibri"/>
              </a:rPr>
              <a:t>Format des Gliederungstextes durch Klicken bearbeiten</a:t>
            </a:r>
            <a:endParaRPr/>
          </a:p>
          <a:p>
            <a:pPr lvl="1">
              <a:buSzPct val="75000"/>
              <a:buFont typeface="Symbol" charset="2"/>
              <a:buChar char=""/>
            </a:pPr>
            <a:r>
              <a:rPr lang="nl-NL" sz="2800" strike="noStrike">
                <a:solidFill>
                  <a:srgbClr val="602c14"/>
                </a:solidFill>
                <a:latin typeface="Calibri"/>
              </a:rPr>
              <a:t>Zweite Gliederungsebene</a:t>
            </a:r>
            <a:endParaRPr/>
          </a:p>
          <a:p>
            <a:pPr lvl="2">
              <a:buSzPct val="45000"/>
              <a:buFont typeface="Wingdings" charset="2"/>
              <a:buChar char=""/>
            </a:pPr>
            <a:r>
              <a:rPr lang="nl-NL" sz="2800" strike="noStrike">
                <a:solidFill>
                  <a:srgbClr val="602c14"/>
                </a:solidFill>
                <a:latin typeface="Calibri"/>
              </a:rPr>
              <a:t>Dritte Gliederungsebene</a:t>
            </a:r>
            <a:endParaRPr/>
          </a:p>
          <a:p>
            <a:pPr lvl="3">
              <a:buSzPct val="75000"/>
              <a:buFont typeface="Symbol" charset="2"/>
              <a:buChar char=""/>
            </a:pPr>
            <a:r>
              <a:rPr lang="nl-NL" sz="2800" strike="noStrike">
                <a:solidFill>
                  <a:srgbClr val="602c14"/>
                </a:solidFill>
                <a:latin typeface="Calibri"/>
              </a:rPr>
              <a:t>Vierte Gliederungsebene</a:t>
            </a:r>
            <a:endParaRPr/>
          </a:p>
          <a:p>
            <a:pPr lvl="4">
              <a:buSzPct val="45000"/>
              <a:buFont typeface="Wingdings" charset="2"/>
              <a:buChar char=""/>
            </a:pPr>
            <a:r>
              <a:rPr lang="nl-NL" sz="2800" strike="noStrike">
                <a:solidFill>
                  <a:srgbClr val="602c14"/>
                </a:solidFill>
                <a:latin typeface="Calibri"/>
              </a:rPr>
              <a:t>Fünfte Gliederungsebene</a:t>
            </a:r>
            <a:endParaRPr/>
          </a:p>
          <a:p>
            <a:pPr lvl="5">
              <a:buSzPct val="45000"/>
              <a:buFont typeface="Wingdings" charset="2"/>
              <a:buChar char=""/>
            </a:pPr>
            <a:r>
              <a:rPr lang="nl-NL" sz="2800" strike="noStrike">
                <a:solidFill>
                  <a:srgbClr val="602c14"/>
                </a:solidFill>
                <a:latin typeface="Calibri"/>
              </a:rPr>
              <a:t>Sechste Gliederungsebene</a:t>
            </a:r>
            <a:endParaRPr/>
          </a:p>
          <a:p>
            <a:pPr>
              <a:lnSpc>
                <a:spcPct val="100000"/>
              </a:lnSpc>
              <a:buFont typeface="Arial"/>
              <a:buChar char="•"/>
            </a:pPr>
            <a:r>
              <a:rPr lang="nl-NL" sz="2800" strike="noStrike">
                <a:solidFill>
                  <a:srgbClr val="602c14"/>
                </a:solidFill>
                <a:latin typeface="Calibri"/>
              </a:rPr>
              <a:t>Siebte GliederungsebeneLine 1</a:t>
            </a:r>
            <a:endParaRPr/>
          </a:p>
          <a:p>
            <a:pPr lvl="1">
              <a:lnSpc>
                <a:spcPct val="100000"/>
              </a:lnSpc>
              <a:buFont typeface="Arial"/>
              <a:buChar char="−"/>
            </a:pPr>
            <a:r>
              <a:rPr lang="nl-NL" sz="2100" strike="noStrike">
                <a:solidFill>
                  <a:srgbClr val="602c14"/>
                </a:solidFill>
                <a:latin typeface="Calibri"/>
              </a:rPr>
              <a:t>Level 2</a:t>
            </a:r>
            <a:endParaRPr/>
          </a:p>
          <a:p>
            <a:pPr>
              <a:lnSpc>
                <a:spcPct val="100000"/>
              </a:lnSpc>
              <a:buFont typeface="Arial"/>
              <a:buChar char="•"/>
            </a:pPr>
            <a:r>
              <a:rPr lang="nl-NL" sz="2800" strike="noStrike">
                <a:solidFill>
                  <a:srgbClr val="602c14"/>
                </a:solidFill>
                <a:latin typeface="Calibri"/>
              </a:rPr>
              <a:t>Line 1</a:t>
            </a:r>
            <a:endParaRPr/>
          </a:p>
          <a:p>
            <a:pPr lvl="1">
              <a:lnSpc>
                <a:spcPct val="100000"/>
              </a:lnSpc>
              <a:buFont typeface="Arial"/>
              <a:buChar char="−"/>
            </a:pPr>
            <a:r>
              <a:rPr lang="nl-NL" sz="2100" strike="noStrike">
                <a:solidFill>
                  <a:srgbClr val="602c14"/>
                </a:solidFill>
                <a:latin typeface="Calibri"/>
              </a:rPr>
              <a:t>Level 2</a:t>
            </a:r>
            <a:endParaRPr/>
          </a:p>
          <a:p>
            <a:pPr lvl="1">
              <a:lnSpc>
                <a:spcPct val="100000"/>
              </a:lnSpc>
              <a:buFont typeface="Arial"/>
              <a:buChar char="−"/>
            </a:pPr>
            <a:r>
              <a:rPr lang="nl-NL" sz="2100" strike="noStrike">
                <a:solidFill>
                  <a:srgbClr val="602c14"/>
                </a:solidFill>
                <a:latin typeface="Calibri"/>
              </a:rPr>
              <a:t>Level 2</a:t>
            </a:r>
            <a:endParaRPr/>
          </a:p>
          <a:p>
            <a:pPr>
              <a:lnSpc>
                <a:spcPct val="100000"/>
              </a:lnSpc>
              <a:buFont typeface="Arial"/>
              <a:buChar char="•"/>
            </a:pPr>
            <a:r>
              <a:rPr lang="nl-NL" sz="2800" strike="noStrike">
                <a:solidFill>
                  <a:srgbClr val="602c14"/>
                </a:solidFill>
                <a:latin typeface="Calibri"/>
              </a:rPr>
              <a:t>Line 1</a:t>
            </a:r>
            <a:endParaRPr/>
          </a:p>
          <a:p>
            <a:pPr>
              <a:lnSpc>
                <a:spcPct val="100000"/>
              </a:lnSpc>
              <a:buFont typeface="Arial"/>
              <a:buChar char="•"/>
            </a:pPr>
            <a:r>
              <a:rPr lang="nl-NL" sz="2800" strike="noStrike">
                <a:solidFill>
                  <a:srgbClr val="602c14"/>
                </a:solidFill>
                <a:latin typeface="Calibri"/>
              </a:rPr>
              <a:t>Line 1</a:t>
            </a:r>
            <a:endParaRPr/>
          </a:p>
          <a:p>
            <a:pPr>
              <a:lnSpc>
                <a:spcPct val="100000"/>
              </a:lnSpc>
              <a:buFont typeface="Arial"/>
              <a:buChar char="•"/>
            </a:pPr>
            <a:r>
              <a:rPr lang="nl-NL" sz="2800" strike="noStrike">
                <a:solidFill>
                  <a:srgbClr val="602c14"/>
                </a:solidFill>
                <a:latin typeface="Calibri"/>
              </a:rPr>
              <a:t>Line 1</a:t>
            </a:r>
            <a:endParaRPr/>
          </a:p>
          <a:p>
            <a:pPr lvl="1">
              <a:lnSpc>
                <a:spcPct val="100000"/>
              </a:lnSpc>
              <a:buFont typeface="Arial"/>
              <a:buChar char="−"/>
            </a:pPr>
            <a:r>
              <a:rPr lang="nl-NL" sz="2100" strike="noStrike">
                <a:solidFill>
                  <a:srgbClr val="602c14"/>
                </a:solidFill>
                <a:latin typeface="Calibri"/>
              </a:rPr>
              <a:t>Level 2</a:t>
            </a:r>
            <a:endParaRPr/>
          </a:p>
        </p:txBody>
      </p:sp>
      <p:sp>
        <p:nvSpPr>
          <p:cNvPr id="74" name="PlaceHolder 2"/>
          <p:cNvSpPr>
            <a:spLocks noGrp="1"/>
          </p:cNvSpPr>
          <p:nvPr>
            <p:ph type="title"/>
          </p:nvPr>
        </p:nvSpPr>
        <p:spPr>
          <a:xfrm>
            <a:off x="1979640" y="361080"/>
            <a:ext cx="6717600" cy="633600"/>
          </a:xfrm>
          <a:prstGeom prst="rect">
            <a:avLst/>
          </a:prstGeom>
        </p:spPr>
        <p:txBody>
          <a:bodyPr lIns="0" rIns="0" tIns="0" bIns="0"/>
          <a:p>
            <a:pPr>
              <a:lnSpc>
                <a:spcPct val="100000"/>
              </a:lnSpc>
            </a:pPr>
            <a:r>
              <a:rPr lang="nl-NL" sz="3200" strike="noStrike">
                <a:solidFill>
                  <a:srgbClr val="ffffff"/>
                </a:solidFill>
                <a:latin typeface="Calibri"/>
              </a:rPr>
              <a:t>Text slide</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09" name="PlaceHolder 1"/>
          <p:cNvSpPr>
            <a:spLocks noGrp="1"/>
          </p:cNvSpPr>
          <p:nvPr>
            <p:ph type="subTitle"/>
          </p:nvPr>
        </p:nvSpPr>
        <p:spPr>
          <a:xfrm>
            <a:off x="1371600" y="3886200"/>
            <a:ext cx="6400440" cy="1752120"/>
          </a:xfrm>
          <a:prstGeom prst="rect">
            <a:avLst/>
          </a:prstGeom>
        </p:spPr>
        <p:txBody>
          <a:bodyPr/>
          <a:p>
            <a:pPr algn="ctr">
              <a:lnSpc>
                <a:spcPct val="100000"/>
              </a:lnSpc>
            </a:pPr>
            <a:r>
              <a:rPr lang="de-DE" sz="3200" strike="noStrike">
                <a:solidFill>
                  <a:srgbClr val="8b8b8b"/>
                </a:solidFill>
                <a:latin typeface="Calibri"/>
              </a:rPr>
              <a:t>Formatvorlage des Untertitelmasters durch Klicken bearbeiten</a:t>
            </a:r>
            <a:endParaRPr/>
          </a:p>
        </p:txBody>
      </p:sp>
      <p:sp>
        <p:nvSpPr>
          <p:cNvPr id="110" name="PlaceHolder 2"/>
          <p:cNvSpPr>
            <a:spLocks noGrp="1"/>
          </p:cNvSpPr>
          <p:nvPr>
            <p:ph type="dt"/>
          </p:nvPr>
        </p:nvSpPr>
        <p:spPr>
          <a:xfrm>
            <a:off x="457200" y="6356520"/>
            <a:ext cx="2133360" cy="364680"/>
          </a:xfrm>
          <a:prstGeom prst="rect">
            <a:avLst/>
          </a:prstGeom>
        </p:spPr>
        <p:txBody>
          <a:bodyPr anchor="ctr"/>
          <a:p>
            <a:pPr>
              <a:lnSpc>
                <a:spcPct val="100000"/>
              </a:lnSpc>
            </a:pPr>
            <a:r>
              <a:rPr lang="de-DE" sz="1200" strike="noStrike">
                <a:solidFill>
                  <a:srgbClr val="8b8b8b"/>
                </a:solidFill>
                <a:latin typeface="Calibri"/>
              </a:rPr>
              <a:t>26.10.16</a:t>
            </a:r>
            <a:endParaRPr/>
          </a:p>
        </p:txBody>
      </p:sp>
      <p:sp>
        <p:nvSpPr>
          <p:cNvPr id="111" name="PlaceHolder 3"/>
          <p:cNvSpPr>
            <a:spLocks noGrp="1"/>
          </p:cNvSpPr>
          <p:nvPr>
            <p:ph type="ftr"/>
          </p:nvPr>
        </p:nvSpPr>
        <p:spPr>
          <a:xfrm>
            <a:off x="3124080" y="6356520"/>
            <a:ext cx="2895120" cy="364680"/>
          </a:xfrm>
          <a:prstGeom prst="rect">
            <a:avLst/>
          </a:prstGeom>
        </p:spPr>
        <p:txBody>
          <a:bodyPr anchor="ctr"/>
          <a:p>
            <a:endParaRPr/>
          </a:p>
        </p:txBody>
      </p:sp>
      <p:sp>
        <p:nvSpPr>
          <p:cNvPr id="112" name="PlaceHolder 4"/>
          <p:cNvSpPr>
            <a:spLocks noGrp="1"/>
          </p:cNvSpPr>
          <p:nvPr>
            <p:ph type="sldNum"/>
          </p:nvPr>
        </p:nvSpPr>
        <p:spPr>
          <a:xfrm>
            <a:off x="6553080" y="6356520"/>
            <a:ext cx="2133360" cy="364680"/>
          </a:xfrm>
          <a:prstGeom prst="rect">
            <a:avLst/>
          </a:prstGeom>
        </p:spPr>
        <p:txBody>
          <a:bodyPr anchor="ctr"/>
          <a:p>
            <a:pPr algn="r">
              <a:lnSpc>
                <a:spcPct val="100000"/>
              </a:lnSpc>
            </a:pPr>
            <a:fld id="{58B10556-501B-47B4-B1BF-F729597F9884}" type="slidenum">
              <a:rPr lang="de-DE" sz="1200" strike="noStrike">
                <a:solidFill>
                  <a:srgbClr val="8b8b8b"/>
                </a:solidFill>
                <a:latin typeface="Calibri"/>
              </a:rPr>
              <a:t>&lt;Foliennummer&gt;</a:t>
            </a:fld>
            <a:endParaRPr/>
          </a:p>
        </p:txBody>
      </p:sp>
      <p:sp>
        <p:nvSpPr>
          <p:cNvPr id="113" name="PlaceHolder 5"/>
          <p:cNvSpPr>
            <a:spLocks noGrp="1"/>
          </p:cNvSpPr>
          <p:nvPr>
            <p:ph type="title"/>
          </p:nvPr>
        </p:nvSpPr>
        <p:spPr>
          <a:xfrm>
            <a:off x="457200" y="273600"/>
            <a:ext cx="8229240" cy="1144800"/>
          </a:xfrm>
          <a:prstGeom prst="rect">
            <a:avLst/>
          </a:prstGeom>
        </p:spPr>
        <p:txBody>
          <a:bodyPr lIns="0" rIns="0" tIns="0" bIns="0" anchor="ctr"/>
          <a:p>
            <a:r>
              <a:rPr lang="nl-NL">
                <a:latin typeface="Calibri"/>
              </a:rPr>
              <a:t>Format des Titeltextes durch Klicken bearbeiten</a:t>
            </a:r>
            <a:endParaRPr/>
          </a:p>
        </p:txBody>
      </p:sp>
      <p:sp>
        <p:nvSpPr>
          <p:cNvPr id="114" name="PlaceHolder 6"/>
          <p:cNvSpPr>
            <a:spLocks noGrp="1"/>
          </p:cNvSpPr>
          <p:nvPr>
            <p:ph type="body"/>
          </p:nvPr>
        </p:nvSpPr>
        <p:spPr>
          <a:xfrm>
            <a:off x="457200" y="1604520"/>
            <a:ext cx="8229240" cy="3977280"/>
          </a:xfrm>
          <a:prstGeom prst="rect">
            <a:avLst/>
          </a:prstGeom>
        </p:spPr>
        <p:txBody>
          <a:bodyPr lIns="0" rIns="0" tIns="0" bIns="0"/>
          <a:p>
            <a:pPr>
              <a:buSzPct val="45000"/>
              <a:buFont typeface="Wingdings" charset="2"/>
              <a:buChar char=""/>
            </a:pPr>
            <a:r>
              <a:rPr lang="nl-NL" sz="3200">
                <a:latin typeface="Calibri"/>
              </a:rPr>
              <a:t>Format des Gliederungstextes durch Klicken bearbeiten</a:t>
            </a:r>
            <a:endParaRPr/>
          </a:p>
          <a:p>
            <a:pPr lvl="1">
              <a:buSzPct val="75000"/>
              <a:buFont typeface="Symbol" charset="2"/>
              <a:buChar char=""/>
            </a:pPr>
            <a:r>
              <a:rPr lang="nl-NL" sz="2400">
                <a:latin typeface="Calibri"/>
              </a:rPr>
              <a:t>Zweite Gliederungsebene</a:t>
            </a:r>
            <a:endParaRPr/>
          </a:p>
          <a:p>
            <a:pPr lvl="2">
              <a:buSzPct val="45000"/>
              <a:buFont typeface="Wingdings" charset="2"/>
              <a:buChar char=""/>
            </a:pPr>
            <a:r>
              <a:rPr lang="nl-NL" sz="2000">
                <a:latin typeface="Calibri"/>
              </a:rPr>
              <a:t>Dritte Gliederungsebene</a:t>
            </a:r>
            <a:endParaRPr/>
          </a:p>
          <a:p>
            <a:pPr lvl="3">
              <a:buSzPct val="75000"/>
              <a:buFont typeface="Symbol" charset="2"/>
              <a:buChar char=""/>
            </a:pPr>
            <a:r>
              <a:rPr lang="nl-NL" sz="2000">
                <a:latin typeface="Calibri"/>
              </a:rPr>
              <a:t>Vierte Gliederungsebene</a:t>
            </a:r>
            <a:endParaRPr/>
          </a:p>
          <a:p>
            <a:pPr lvl="4">
              <a:buSzPct val="45000"/>
              <a:buFont typeface="Wingdings" charset="2"/>
              <a:buChar char=""/>
            </a:pPr>
            <a:r>
              <a:rPr lang="nl-NL" sz="2000">
                <a:latin typeface="Calibri"/>
              </a:rPr>
              <a:t>Fünfte Gliederungsebene</a:t>
            </a:r>
            <a:endParaRPr/>
          </a:p>
          <a:p>
            <a:pPr lvl="5">
              <a:buSzPct val="45000"/>
              <a:buFont typeface="Wingdings" charset="2"/>
              <a:buChar char=""/>
            </a:pPr>
            <a:r>
              <a:rPr lang="nl-NL" sz="2000">
                <a:latin typeface="Calibri"/>
              </a:rPr>
              <a:t>Sechste Gliederungsebene</a:t>
            </a:r>
            <a:endParaRPr/>
          </a:p>
          <a:p>
            <a:pPr lvl="6">
              <a:buSzPct val="45000"/>
              <a:buFont typeface="Wingdings" charset="2"/>
              <a:buChar char=""/>
            </a:pPr>
            <a:r>
              <a:rPr lang="nl-NL" sz="2000">
                <a:latin typeface="Calibri"/>
              </a:rPr>
              <a:t>Siebte Gliederungsebene</a:t>
            </a:r>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blipFill>
          <a:blip r:embed="rId2"/>
          <a:stretch>
            <a:fillRect/>
          </a:stretch>
        </a:blipFill>
      </p:bgPr>
    </p:bg>
    <p:spTree>
      <p:nvGrpSpPr>
        <p:cNvPr id="1" name=""/>
        <p:cNvGrpSpPr/>
        <p:nvPr/>
      </p:nvGrpSpPr>
      <p:grpSpPr>
        <a:xfrm>
          <a:off x="0" y="0"/>
          <a:ext cx="0" cy="0"/>
          <a:chOff x="0" y="0"/>
          <a:chExt cx="0" cy="0"/>
        </a:xfrm>
      </p:grpSpPr>
      <p:sp>
        <p:nvSpPr>
          <p:cNvPr id="149" name="PlaceHolder 1"/>
          <p:cNvSpPr>
            <a:spLocks noGrp="1"/>
          </p:cNvSpPr>
          <p:nvPr>
            <p:ph type="title"/>
          </p:nvPr>
        </p:nvSpPr>
        <p:spPr>
          <a:xfrm>
            <a:off x="2195640" y="274680"/>
            <a:ext cx="6490800" cy="1142640"/>
          </a:xfrm>
          <a:prstGeom prst="rect">
            <a:avLst/>
          </a:prstGeom>
        </p:spPr>
        <p:txBody>
          <a:bodyPr anchor="ctr"/>
          <a:p>
            <a:pPr algn="ctr">
              <a:lnSpc>
                <a:spcPct val="100000"/>
              </a:lnSpc>
            </a:pPr>
            <a:r>
              <a:rPr lang="nl-NL" sz="4400" strike="noStrike">
                <a:solidFill>
                  <a:srgbClr val="000000"/>
                </a:solidFill>
                <a:latin typeface="Calibri"/>
              </a:rPr>
              <a:t>Titelmasterformat durch Klicken bearbeiten</a:t>
            </a:r>
            <a:endParaRPr/>
          </a:p>
        </p:txBody>
      </p:sp>
      <p:sp>
        <p:nvSpPr>
          <p:cNvPr id="150" name="PlaceHolder 2"/>
          <p:cNvSpPr>
            <a:spLocks noGrp="1"/>
          </p:cNvSpPr>
          <p:nvPr>
            <p:ph type="body"/>
          </p:nvPr>
        </p:nvSpPr>
        <p:spPr>
          <a:xfrm>
            <a:off x="457200" y="1845000"/>
            <a:ext cx="4038120" cy="4281120"/>
          </a:xfrm>
          <a:prstGeom prst="rect">
            <a:avLst/>
          </a:prstGeom>
        </p:spPr>
        <p:txBody>
          <a:bodyPr lIns="90000" rIns="90000" tIns="45000" bIns="45000"/>
          <a:p>
            <a:pPr>
              <a:buSzPct val="45000"/>
              <a:buFont typeface="Wingdings" charset="2"/>
              <a:buChar char=""/>
            </a:pPr>
            <a:r>
              <a:rPr lang="nl-NL" sz="2800" strike="noStrike">
                <a:solidFill>
                  <a:srgbClr val="000000"/>
                </a:solidFill>
                <a:latin typeface="Calibri"/>
              </a:rPr>
              <a:t>Format des Gliederungstextes durch Klicken bearbeiten</a:t>
            </a:r>
            <a:endParaRPr/>
          </a:p>
          <a:p>
            <a:pPr lvl="1">
              <a:buSzPct val="75000"/>
              <a:buFont typeface="Symbol" charset="2"/>
              <a:buChar char=""/>
            </a:pPr>
            <a:r>
              <a:rPr lang="nl-NL" sz="2800" strike="noStrike">
                <a:solidFill>
                  <a:srgbClr val="000000"/>
                </a:solidFill>
                <a:latin typeface="Calibri"/>
              </a:rPr>
              <a:t>Zweite Gliederungsebene</a:t>
            </a:r>
            <a:endParaRPr/>
          </a:p>
          <a:p>
            <a:pPr lvl="2">
              <a:buSzPct val="45000"/>
              <a:buFont typeface="Wingdings" charset="2"/>
              <a:buChar char=""/>
            </a:pPr>
            <a:r>
              <a:rPr lang="nl-NL" sz="2800" strike="noStrike">
                <a:solidFill>
                  <a:srgbClr val="000000"/>
                </a:solidFill>
                <a:latin typeface="Calibri"/>
              </a:rPr>
              <a:t>Dritte Gliederungsebene</a:t>
            </a:r>
            <a:endParaRPr/>
          </a:p>
          <a:p>
            <a:pPr lvl="3">
              <a:buSzPct val="75000"/>
              <a:buFont typeface="Symbol" charset="2"/>
              <a:buChar char=""/>
            </a:pPr>
            <a:r>
              <a:rPr lang="nl-NL" sz="2800" strike="noStrike">
                <a:solidFill>
                  <a:srgbClr val="000000"/>
                </a:solidFill>
                <a:latin typeface="Calibri"/>
              </a:rPr>
              <a:t>Vierte Gliederungsebene</a:t>
            </a:r>
            <a:endParaRPr/>
          </a:p>
          <a:p>
            <a:pPr lvl="4">
              <a:buSzPct val="45000"/>
              <a:buFont typeface="Wingdings" charset="2"/>
              <a:buChar char=""/>
            </a:pPr>
            <a:r>
              <a:rPr lang="nl-NL" sz="2800" strike="noStrike">
                <a:solidFill>
                  <a:srgbClr val="000000"/>
                </a:solidFill>
                <a:latin typeface="Calibri"/>
              </a:rPr>
              <a:t>Fünfte Gliederungsebene</a:t>
            </a:r>
            <a:endParaRPr/>
          </a:p>
          <a:p>
            <a:pPr lvl="5">
              <a:buSzPct val="45000"/>
              <a:buFont typeface="Wingdings" charset="2"/>
              <a:buChar char=""/>
            </a:pPr>
            <a:r>
              <a:rPr lang="nl-NL" sz="2800" strike="noStrike">
                <a:solidFill>
                  <a:srgbClr val="000000"/>
                </a:solidFill>
                <a:latin typeface="Calibri"/>
              </a:rPr>
              <a:t>Sechste Gliederungsebene</a:t>
            </a:r>
            <a:endParaRPr/>
          </a:p>
          <a:p>
            <a:pPr>
              <a:lnSpc>
                <a:spcPct val="100000"/>
              </a:lnSpc>
              <a:buFont typeface="Arial"/>
              <a:buChar char="•"/>
            </a:pPr>
            <a:r>
              <a:rPr lang="nl-NL" sz="2800" strike="noStrike">
                <a:solidFill>
                  <a:srgbClr val="000000"/>
                </a:solidFill>
                <a:latin typeface="Calibri"/>
              </a:rPr>
              <a:t>Siebte GliederungsebeneTextmasterformat bearbeiten</a:t>
            </a:r>
            <a:endParaRPr/>
          </a:p>
          <a:p>
            <a:pPr lvl="1">
              <a:lnSpc>
                <a:spcPct val="100000"/>
              </a:lnSpc>
              <a:buFont typeface="Arial"/>
              <a:buChar char="–"/>
            </a:pPr>
            <a:r>
              <a:rPr lang="nl-NL" sz="2400" strike="noStrike">
                <a:solidFill>
                  <a:srgbClr val="000000"/>
                </a:solidFill>
                <a:latin typeface="Calibri"/>
              </a:rPr>
              <a:t>Zweite Ebene</a:t>
            </a:r>
            <a:endParaRPr/>
          </a:p>
          <a:p>
            <a:pPr lvl="2">
              <a:lnSpc>
                <a:spcPct val="100000"/>
              </a:lnSpc>
              <a:buFont typeface="Arial"/>
              <a:buChar char="•"/>
            </a:pPr>
            <a:r>
              <a:rPr lang="nl-NL" sz="2000" strike="noStrike">
                <a:solidFill>
                  <a:srgbClr val="000000"/>
                </a:solidFill>
                <a:latin typeface="Calibri"/>
              </a:rPr>
              <a:t>Dritte Ebene</a:t>
            </a:r>
            <a:endParaRPr/>
          </a:p>
          <a:p>
            <a:pPr lvl="3">
              <a:lnSpc>
                <a:spcPct val="100000"/>
              </a:lnSpc>
              <a:buFont typeface="Arial"/>
              <a:buChar char="–"/>
            </a:pPr>
            <a:r>
              <a:rPr lang="nl-NL" strike="noStrike">
                <a:solidFill>
                  <a:srgbClr val="000000"/>
                </a:solidFill>
                <a:latin typeface="Calibri"/>
              </a:rPr>
              <a:t>Vierte Ebene</a:t>
            </a:r>
            <a:endParaRPr/>
          </a:p>
          <a:p>
            <a:pPr lvl="4">
              <a:lnSpc>
                <a:spcPct val="100000"/>
              </a:lnSpc>
              <a:buFont typeface="Arial"/>
              <a:buChar char="»"/>
            </a:pPr>
            <a:r>
              <a:rPr lang="nl-NL" strike="noStrike">
                <a:solidFill>
                  <a:srgbClr val="000000"/>
                </a:solidFill>
                <a:latin typeface="Calibri"/>
              </a:rPr>
              <a:t>Fünfte Ebene</a:t>
            </a:r>
            <a:endParaRPr/>
          </a:p>
        </p:txBody>
      </p:sp>
      <p:sp>
        <p:nvSpPr>
          <p:cNvPr id="151" name="PlaceHolder 3"/>
          <p:cNvSpPr>
            <a:spLocks noGrp="1"/>
          </p:cNvSpPr>
          <p:nvPr>
            <p:ph type="body"/>
          </p:nvPr>
        </p:nvSpPr>
        <p:spPr>
          <a:xfrm>
            <a:off x="4648320" y="1845000"/>
            <a:ext cx="4038120" cy="4281120"/>
          </a:xfrm>
          <a:prstGeom prst="rect">
            <a:avLst/>
          </a:prstGeom>
        </p:spPr>
        <p:txBody>
          <a:bodyPr lIns="90000" rIns="90000" tIns="45000" bIns="45000"/>
          <a:p>
            <a:pPr>
              <a:buSzPct val="45000"/>
              <a:buFont typeface="Wingdings" charset="2"/>
              <a:buChar char=""/>
            </a:pPr>
            <a:r>
              <a:rPr lang="nl-NL" sz="2800" strike="noStrike">
                <a:solidFill>
                  <a:srgbClr val="000000"/>
                </a:solidFill>
                <a:latin typeface="Calibri"/>
              </a:rPr>
              <a:t>Format des Gliederungstextes durch Klicken bearbeiten</a:t>
            </a:r>
            <a:endParaRPr/>
          </a:p>
          <a:p>
            <a:pPr lvl="1">
              <a:buSzPct val="75000"/>
              <a:buFont typeface="Symbol" charset="2"/>
              <a:buChar char=""/>
            </a:pPr>
            <a:r>
              <a:rPr lang="nl-NL" sz="2800" strike="noStrike">
                <a:solidFill>
                  <a:srgbClr val="000000"/>
                </a:solidFill>
                <a:latin typeface="Calibri"/>
              </a:rPr>
              <a:t>Zweite Gliederungsebene</a:t>
            </a:r>
            <a:endParaRPr/>
          </a:p>
          <a:p>
            <a:pPr lvl="2">
              <a:buSzPct val="45000"/>
              <a:buFont typeface="Wingdings" charset="2"/>
              <a:buChar char=""/>
            </a:pPr>
            <a:r>
              <a:rPr lang="nl-NL" sz="2800" strike="noStrike">
                <a:solidFill>
                  <a:srgbClr val="000000"/>
                </a:solidFill>
                <a:latin typeface="Calibri"/>
              </a:rPr>
              <a:t>Dritte Gliederungsebene</a:t>
            </a:r>
            <a:endParaRPr/>
          </a:p>
          <a:p>
            <a:pPr lvl="3">
              <a:buSzPct val="75000"/>
              <a:buFont typeface="Symbol" charset="2"/>
              <a:buChar char=""/>
            </a:pPr>
            <a:r>
              <a:rPr lang="nl-NL" sz="2800" strike="noStrike">
                <a:solidFill>
                  <a:srgbClr val="000000"/>
                </a:solidFill>
                <a:latin typeface="Calibri"/>
              </a:rPr>
              <a:t>Vierte Gliederungsebene</a:t>
            </a:r>
            <a:endParaRPr/>
          </a:p>
          <a:p>
            <a:pPr lvl="4">
              <a:buSzPct val="45000"/>
              <a:buFont typeface="Wingdings" charset="2"/>
              <a:buChar char=""/>
            </a:pPr>
            <a:r>
              <a:rPr lang="nl-NL" sz="2800" strike="noStrike">
                <a:solidFill>
                  <a:srgbClr val="000000"/>
                </a:solidFill>
                <a:latin typeface="Calibri"/>
              </a:rPr>
              <a:t>Fünfte Gliederungsebene</a:t>
            </a:r>
            <a:endParaRPr/>
          </a:p>
          <a:p>
            <a:pPr lvl="5">
              <a:buSzPct val="45000"/>
              <a:buFont typeface="Wingdings" charset="2"/>
              <a:buChar char=""/>
            </a:pPr>
            <a:r>
              <a:rPr lang="nl-NL" sz="2800" strike="noStrike">
                <a:solidFill>
                  <a:srgbClr val="000000"/>
                </a:solidFill>
                <a:latin typeface="Calibri"/>
              </a:rPr>
              <a:t>Sechste Gliederungsebene</a:t>
            </a:r>
            <a:endParaRPr/>
          </a:p>
          <a:p>
            <a:pPr>
              <a:lnSpc>
                <a:spcPct val="100000"/>
              </a:lnSpc>
              <a:buFont typeface="Arial"/>
              <a:buChar char="•"/>
            </a:pPr>
            <a:r>
              <a:rPr lang="nl-NL" sz="2800" strike="noStrike">
                <a:solidFill>
                  <a:srgbClr val="000000"/>
                </a:solidFill>
                <a:latin typeface="Calibri"/>
              </a:rPr>
              <a:t>Siebte GliederungsebeneTextmasterformat bearbeiten</a:t>
            </a:r>
            <a:endParaRPr/>
          </a:p>
          <a:p>
            <a:pPr lvl="1">
              <a:lnSpc>
                <a:spcPct val="100000"/>
              </a:lnSpc>
              <a:buFont typeface="Arial"/>
              <a:buChar char="–"/>
            </a:pPr>
            <a:r>
              <a:rPr lang="nl-NL" sz="2400" strike="noStrike">
                <a:solidFill>
                  <a:srgbClr val="000000"/>
                </a:solidFill>
                <a:latin typeface="Calibri"/>
              </a:rPr>
              <a:t>Zweite Ebene</a:t>
            </a:r>
            <a:endParaRPr/>
          </a:p>
          <a:p>
            <a:pPr lvl="2">
              <a:lnSpc>
                <a:spcPct val="100000"/>
              </a:lnSpc>
              <a:buFont typeface="Arial"/>
              <a:buChar char="•"/>
            </a:pPr>
            <a:r>
              <a:rPr lang="nl-NL" sz="2000" strike="noStrike">
                <a:solidFill>
                  <a:srgbClr val="000000"/>
                </a:solidFill>
                <a:latin typeface="Calibri"/>
              </a:rPr>
              <a:t>Dritte Ebene</a:t>
            </a:r>
            <a:endParaRPr/>
          </a:p>
          <a:p>
            <a:pPr lvl="3">
              <a:lnSpc>
                <a:spcPct val="100000"/>
              </a:lnSpc>
              <a:buFont typeface="Arial"/>
              <a:buChar char="–"/>
            </a:pPr>
            <a:r>
              <a:rPr lang="nl-NL" strike="noStrike">
                <a:solidFill>
                  <a:srgbClr val="000000"/>
                </a:solidFill>
                <a:latin typeface="Calibri"/>
              </a:rPr>
              <a:t>Vierte Ebene</a:t>
            </a:r>
            <a:endParaRPr/>
          </a:p>
          <a:p>
            <a:pPr lvl="4">
              <a:lnSpc>
                <a:spcPct val="100000"/>
              </a:lnSpc>
              <a:buFont typeface="Arial"/>
              <a:buChar char="»"/>
            </a:pPr>
            <a:r>
              <a:rPr lang="nl-NL" strike="noStrike">
                <a:solidFill>
                  <a:srgbClr val="000000"/>
                </a:solidFill>
                <a:latin typeface="Calibri"/>
              </a:rPr>
              <a:t>Fünfte Ebene</a:t>
            </a:r>
            <a:endParaRPr/>
          </a:p>
        </p:txBody>
      </p:sp>
      <p:sp>
        <p:nvSpPr>
          <p:cNvPr id="152" name="PlaceHolder 4"/>
          <p:cNvSpPr>
            <a:spLocks noGrp="1"/>
          </p:cNvSpPr>
          <p:nvPr>
            <p:ph type="dt"/>
          </p:nvPr>
        </p:nvSpPr>
        <p:spPr>
          <a:xfrm>
            <a:off x="457200" y="6356520"/>
            <a:ext cx="2133360" cy="364680"/>
          </a:xfrm>
          <a:prstGeom prst="rect">
            <a:avLst/>
          </a:prstGeom>
        </p:spPr>
        <p:txBody>
          <a:bodyPr anchor="ctr"/>
          <a:p>
            <a:pPr>
              <a:lnSpc>
                <a:spcPct val="100000"/>
              </a:lnSpc>
            </a:pPr>
            <a:r>
              <a:rPr lang="de-DE" sz="1200" strike="noStrike">
                <a:solidFill>
                  <a:srgbClr val="8b8b8b"/>
                </a:solidFill>
                <a:latin typeface="Calibri"/>
              </a:rPr>
              <a:t>26.10.16</a:t>
            </a:r>
            <a:endParaRPr/>
          </a:p>
        </p:txBody>
      </p:sp>
      <p:sp>
        <p:nvSpPr>
          <p:cNvPr id="153" name="PlaceHolder 5"/>
          <p:cNvSpPr>
            <a:spLocks noGrp="1"/>
          </p:cNvSpPr>
          <p:nvPr>
            <p:ph type="ftr"/>
          </p:nvPr>
        </p:nvSpPr>
        <p:spPr>
          <a:xfrm>
            <a:off x="3124080" y="6356520"/>
            <a:ext cx="2895120" cy="364680"/>
          </a:xfrm>
          <a:prstGeom prst="rect">
            <a:avLst/>
          </a:prstGeom>
        </p:spPr>
        <p:txBody>
          <a:bodyPr anchor="ctr"/>
          <a:p>
            <a:endParaRPr/>
          </a:p>
        </p:txBody>
      </p:sp>
      <p:sp>
        <p:nvSpPr>
          <p:cNvPr id="154" name="PlaceHolder 6"/>
          <p:cNvSpPr>
            <a:spLocks noGrp="1"/>
          </p:cNvSpPr>
          <p:nvPr>
            <p:ph type="sldNum"/>
          </p:nvPr>
        </p:nvSpPr>
        <p:spPr>
          <a:xfrm>
            <a:off x="6553080" y="6356520"/>
            <a:ext cx="2133360" cy="364680"/>
          </a:xfrm>
          <a:prstGeom prst="rect">
            <a:avLst/>
          </a:prstGeom>
        </p:spPr>
        <p:txBody>
          <a:bodyPr anchor="ctr"/>
          <a:p>
            <a:pPr algn="r">
              <a:lnSpc>
                <a:spcPct val="100000"/>
              </a:lnSpc>
            </a:pPr>
            <a:fld id="{5D4259B6-1D16-4E4D-856C-5583F56009C8}" type="slidenum">
              <a:rPr lang="de-DE" sz="1200" strike="noStrike">
                <a:solidFill>
                  <a:srgbClr val="8b8b8b"/>
                </a:solidFill>
                <a:latin typeface="Calibri"/>
              </a:rPr>
              <a:t>&lt;Foliennummer&gt;</a:t>
            </a:fld>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image" Target="../media/image17.wmf"/><Relationship Id="rId3" Type="http://schemas.openxmlformats.org/officeDocument/2006/relationships/slideLayout" Target="../slideLayouts/slideLayout2.xml"/><Relationship Id="rId4"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gif"/><Relationship Id="rId5" Type="http://schemas.openxmlformats.org/officeDocument/2006/relationships/image" Target="../media/image55.png"/><Relationship Id="rId6" Type="http://schemas.openxmlformats.org/officeDocument/2006/relationships/image" Target="../media/image56.png"/><Relationship Id="rId7" Type="http://schemas.openxmlformats.org/officeDocument/2006/relationships/image" Target="../media/image57.wmf"/><Relationship Id="rId8" Type="http://schemas.openxmlformats.org/officeDocument/2006/relationships/slideLayout" Target="../slideLayouts/slideLayout25.xml"/><Relationship Id="rId9"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58.jpeg"/><Relationship Id="rId2"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52.xml"/>
</Relationships>
</file>

<file path=ppt/slides/_rels/slide14.xml.rels><?xml version="1.0" encoding="UTF-8"?>
<Relationships xmlns="http://schemas.openxmlformats.org/package/2006/relationships"><Relationship Id="rId1" Type="http://schemas.openxmlformats.org/officeDocument/2006/relationships/image" Target="../media/image59.jpeg"/><Relationship Id="rId2" Type="http://schemas.openxmlformats.org/officeDocument/2006/relationships/hyperlink" Target="http://www.susfans.eu/" TargetMode="External"/><Relationship Id="rId3" Type="http://schemas.openxmlformats.org/officeDocument/2006/relationships/hyperlink" Target="mailto:thom.achterbosch@wur.nl" TargetMode="External"/><Relationship Id="rId4"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image" Target="../media/image19.wmf"/><Relationship Id="rId3" Type="http://schemas.openxmlformats.org/officeDocument/2006/relationships/slideLayout" Target="../slideLayouts/slideLayout13.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slideLayout" Target="../slideLayouts/slideLayout25.xml"/><Relationship Id="rId7"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image" Target="../media/image26.png"/><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slideLayout" Target="../slideLayouts/slideLayout25.xml"/><Relationship Id="rId7"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25.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33.jpeg"/><Relationship Id="rId2" Type="http://schemas.openxmlformats.org/officeDocument/2006/relationships/slideLayout" Target="../slideLayouts/slideLayout25.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image" Target="../media/image35.png"/><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8" Type="http://schemas.openxmlformats.org/officeDocument/2006/relationships/image" Target="../media/image41.jpeg"/><Relationship Id="rId9" Type="http://schemas.openxmlformats.org/officeDocument/2006/relationships/image" Target="../media/image42.jpeg"/><Relationship Id="rId10" Type="http://schemas.openxmlformats.org/officeDocument/2006/relationships/image" Target="../media/image43.png"/><Relationship Id="rId11" Type="http://schemas.openxmlformats.org/officeDocument/2006/relationships/image" Target="../media/image44.png"/><Relationship Id="rId12" Type="http://schemas.openxmlformats.org/officeDocument/2006/relationships/image" Target="../media/image45.png"/><Relationship Id="rId13" Type="http://schemas.openxmlformats.org/officeDocument/2006/relationships/image" Target="../media/image46.jpeg"/><Relationship Id="rId14" Type="http://schemas.openxmlformats.org/officeDocument/2006/relationships/image" Target="../media/image47.png"/><Relationship Id="rId15" Type="http://schemas.openxmlformats.org/officeDocument/2006/relationships/image" Target="../media/image48.jpeg"/><Relationship Id="rId16" Type="http://schemas.openxmlformats.org/officeDocument/2006/relationships/image" Target="../media/image49.png"/><Relationship Id="rId17" Type="http://schemas.openxmlformats.org/officeDocument/2006/relationships/image" Target="../media/image50.wmf"/><Relationship Id="rId18" Type="http://schemas.openxmlformats.org/officeDocument/2006/relationships/slideLayout" Target="../slideLayouts/slideLayout25.xml"/><Relationship Id="rId19"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4" name="TextShape 1"/>
          <p:cNvSpPr txBox="1"/>
          <p:nvPr/>
        </p:nvSpPr>
        <p:spPr>
          <a:xfrm>
            <a:off x="251640" y="2781000"/>
            <a:ext cx="8280720" cy="1469520"/>
          </a:xfrm>
          <a:prstGeom prst="rect">
            <a:avLst/>
          </a:prstGeom>
          <a:noFill/>
          <a:ln>
            <a:noFill/>
          </a:ln>
        </p:spPr>
        <p:txBody>
          <a:bodyPr lIns="0" rIns="0" tIns="0" bIns="0" anchor="ctr"/>
          <a:p>
            <a:pPr>
              <a:lnSpc>
                <a:spcPct val="100000"/>
              </a:lnSpc>
            </a:pPr>
            <a:r>
              <a:rPr lang="nl-NL" sz="4200" strike="noStrike">
                <a:solidFill>
                  <a:srgbClr val="003600"/>
                </a:solidFill>
                <a:latin typeface="Arial"/>
              </a:rPr>
              <a:t>Metrics, models and foresight for sustainable food and nutrition security in Europe </a:t>
            </a:r>
            <a:endParaRPr/>
          </a:p>
        </p:txBody>
      </p:sp>
      <p:sp>
        <p:nvSpPr>
          <p:cNvPr id="195" name="TextShape 2"/>
          <p:cNvSpPr txBox="1"/>
          <p:nvPr/>
        </p:nvSpPr>
        <p:spPr>
          <a:xfrm>
            <a:off x="251640" y="4653000"/>
            <a:ext cx="8856720" cy="575640"/>
          </a:xfrm>
          <a:prstGeom prst="rect">
            <a:avLst/>
          </a:prstGeom>
          <a:noFill/>
          <a:ln>
            <a:noFill/>
          </a:ln>
        </p:spPr>
        <p:txBody>
          <a:bodyPr lIns="0" rIns="0" tIns="0" bIns="0"/>
          <a:p>
            <a:pPr>
              <a:lnSpc>
                <a:spcPct val="120000"/>
              </a:lnSpc>
            </a:pPr>
            <a:r>
              <a:rPr lang="de-DE" sz="2400" strike="noStrike">
                <a:solidFill>
                  <a:srgbClr val="003600"/>
                </a:solidFill>
                <a:latin typeface="Arial"/>
              </a:rPr>
              <a:t>Thom Achterbosch, 2</a:t>
            </a:r>
            <a:r>
              <a:rPr lang="de-DE" sz="2400" strike="noStrike" baseline="30000">
                <a:solidFill>
                  <a:srgbClr val="003600"/>
                </a:solidFill>
                <a:latin typeface="Arial"/>
              </a:rPr>
              <a:t>nd</a:t>
            </a:r>
            <a:r>
              <a:rPr lang="de-DE" sz="2400" strike="noStrike">
                <a:solidFill>
                  <a:srgbClr val="003600"/>
                </a:solidFill>
                <a:latin typeface="Arial"/>
              </a:rPr>
              <a:t> Plenary Project Meeting, Brussels, 26-28 Oct. 2016 </a:t>
            </a:r>
            <a:endParaRPr/>
          </a:p>
          <a:p>
            <a:pPr>
              <a:lnSpc>
                <a:spcPct val="120000"/>
              </a:lnSpc>
            </a:pPr>
            <a:endParaRPr/>
          </a:p>
        </p:txBody>
      </p:sp>
      <p:sp>
        <p:nvSpPr>
          <p:cNvPr id="196" name="CustomShape 3"/>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97" name="Picture 2" descr=""/>
          <p:cNvPicPr/>
          <p:nvPr/>
        </p:nvPicPr>
        <p:blipFill>
          <a:blip r:embed="rId1"/>
          <a:stretch/>
        </p:blipFill>
        <p:spPr>
          <a:xfrm>
            <a:off x="8040240" y="6341400"/>
            <a:ext cx="687960" cy="459720"/>
          </a:xfrm>
          <a:prstGeom prst="rect">
            <a:avLst/>
          </a:prstGeom>
          <a:ln>
            <a:noFill/>
          </a:ln>
        </p:spPr>
      </p:pic>
      <p:sp>
        <p:nvSpPr>
          <p:cNvPr id="198" name="CustomShape 4"/>
          <p:cNvSpPr/>
          <p:nvPr/>
        </p:nvSpPr>
        <p:spPr>
          <a:xfrm>
            <a:off x="7408080" y="6309360"/>
            <a:ext cx="694800" cy="547200"/>
          </a:xfrm>
          <a:prstGeom prst="rect">
            <a:avLst/>
          </a:prstGeom>
          <a:noFill/>
          <a:ln>
            <a:noFill/>
          </a:ln>
        </p:spPr>
        <p:style>
          <a:lnRef idx="0"/>
          <a:fillRef idx="0"/>
          <a:effectRef idx="0"/>
          <a:fontRef idx="minor"/>
        </p:style>
        <p:txBody>
          <a:bodyPr wrap="none" lIns="90000" rIns="90000" tIns="45000" bIns="45000"/>
          <a:p>
            <a:pPr>
              <a:lnSpc>
                <a:spcPct val="100000"/>
              </a:lnSpc>
            </a:pPr>
            <a:r>
              <a:rPr lang="de-DE" sz="1000" strike="noStrike">
                <a:solidFill>
                  <a:srgbClr val="000000"/>
                </a:solidFill>
                <a:latin typeface="Calibri"/>
              </a:rPr>
              <a:t>H2020</a:t>
            </a:r>
            <a:endParaRPr/>
          </a:p>
          <a:p>
            <a:pPr>
              <a:lnSpc>
                <a:spcPct val="100000"/>
              </a:lnSpc>
            </a:pPr>
            <a:r>
              <a:rPr lang="de-DE" sz="1000" strike="noStrike">
                <a:solidFill>
                  <a:srgbClr val="000000"/>
                </a:solidFill>
                <a:latin typeface="Calibri"/>
              </a:rPr>
              <a:t>Grant no. </a:t>
            </a:r>
            <a:endParaRPr/>
          </a:p>
          <a:p>
            <a:pPr>
              <a:lnSpc>
                <a:spcPct val="100000"/>
              </a:lnSpc>
            </a:pPr>
            <a:r>
              <a:rPr lang="de-DE" sz="1000" strike="noStrike">
                <a:solidFill>
                  <a:srgbClr val="000000"/>
                </a:solidFill>
                <a:latin typeface="Calibri"/>
              </a:rPr>
              <a:t>633692 </a:t>
            </a:r>
            <a:endParaRPr/>
          </a:p>
        </p:txBody>
      </p:sp>
      <p:pic>
        <p:nvPicPr>
          <p:cNvPr id="199" name="Picture 8" descr=""/>
          <p:cNvPicPr/>
          <p:nvPr/>
        </p:nvPicPr>
        <p:blipFill>
          <a:blip r:embed="rId2"/>
          <a:stretch/>
        </p:blipFill>
        <p:spPr>
          <a:xfrm>
            <a:off x="8280" y="6287760"/>
            <a:ext cx="1971000" cy="58140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2" name="TextShape 1"/>
          <p:cNvSpPr txBox="1"/>
          <p:nvPr/>
        </p:nvSpPr>
        <p:spPr>
          <a:xfrm>
            <a:off x="468000" y="1845000"/>
            <a:ext cx="8229240" cy="3960000"/>
          </a:xfrm>
          <a:prstGeom prst="rect">
            <a:avLst/>
          </a:prstGeom>
          <a:noFill/>
          <a:ln>
            <a:noFill/>
          </a:ln>
        </p:spPr>
        <p:txBody>
          <a:bodyPr lIns="0" rIns="0" tIns="0" bIns="0"/>
          <a:p>
            <a:endParaRPr/>
          </a:p>
        </p:txBody>
      </p:sp>
      <p:sp>
        <p:nvSpPr>
          <p:cNvPr id="293" name="TextShape 2"/>
          <p:cNvSpPr txBox="1"/>
          <p:nvPr/>
        </p:nvSpPr>
        <p:spPr>
          <a:xfrm>
            <a:off x="1979640" y="361080"/>
            <a:ext cx="6717600" cy="633600"/>
          </a:xfrm>
          <a:prstGeom prst="rect">
            <a:avLst/>
          </a:prstGeom>
          <a:noFill/>
          <a:ln>
            <a:noFill/>
          </a:ln>
        </p:spPr>
        <p:txBody>
          <a:bodyPr lIns="0" rIns="0" tIns="0" bIns="0"/>
          <a:p>
            <a:pPr>
              <a:lnSpc>
                <a:spcPct val="100000"/>
              </a:lnSpc>
            </a:pPr>
            <a:r>
              <a:rPr lang="nl-NL" sz="3200" strike="noStrike">
                <a:solidFill>
                  <a:srgbClr val="ffffff"/>
                </a:solidFill>
                <a:latin typeface="Calibri"/>
              </a:rPr>
              <a:t>SUSFANS &amp; SHARP partnership</a:t>
            </a:r>
            <a:endParaRPr/>
          </a:p>
        </p:txBody>
      </p:sp>
      <p:sp>
        <p:nvSpPr>
          <p:cNvPr id="294" name="CustomShape 3"/>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95" name="Picture 2" descr=""/>
          <p:cNvPicPr/>
          <p:nvPr/>
        </p:nvPicPr>
        <p:blipFill>
          <a:blip r:embed="rId1"/>
          <a:stretch/>
        </p:blipFill>
        <p:spPr>
          <a:xfrm>
            <a:off x="8040240" y="6341400"/>
            <a:ext cx="687960" cy="459720"/>
          </a:xfrm>
          <a:prstGeom prst="rect">
            <a:avLst/>
          </a:prstGeom>
          <a:ln>
            <a:noFill/>
          </a:ln>
        </p:spPr>
      </p:pic>
      <p:pic>
        <p:nvPicPr>
          <p:cNvPr id="296" name="Picture 2" descr=""/>
          <p:cNvPicPr/>
          <p:nvPr/>
        </p:nvPicPr>
        <p:blipFill>
          <a:blip r:embed="rId2"/>
          <a:stretch/>
        </p:blipFill>
        <p:spPr>
          <a:xfrm>
            <a:off x="6788160" y="3836520"/>
            <a:ext cx="1743840" cy="826200"/>
          </a:xfrm>
          <a:prstGeom prst="rect">
            <a:avLst/>
          </a:prstGeom>
          <a:ln>
            <a:noFill/>
          </a:ln>
        </p:spPr>
      </p:pic>
      <p:pic>
        <p:nvPicPr>
          <p:cNvPr id="297" name="Picture 3" descr=""/>
          <p:cNvPicPr/>
          <p:nvPr/>
        </p:nvPicPr>
        <p:blipFill>
          <a:blip r:embed="rId3"/>
          <a:stretch/>
        </p:blipFill>
        <p:spPr>
          <a:xfrm>
            <a:off x="6661440" y="4585320"/>
            <a:ext cx="1365480" cy="752400"/>
          </a:xfrm>
          <a:prstGeom prst="rect">
            <a:avLst/>
          </a:prstGeom>
          <a:ln>
            <a:noFill/>
          </a:ln>
        </p:spPr>
      </p:pic>
      <p:pic>
        <p:nvPicPr>
          <p:cNvPr id="298" name="Picture 2" descr=""/>
          <p:cNvPicPr/>
          <p:nvPr/>
        </p:nvPicPr>
        <p:blipFill>
          <a:blip r:embed="rId4"/>
          <a:stretch/>
        </p:blipFill>
        <p:spPr>
          <a:xfrm>
            <a:off x="6189840" y="2905920"/>
            <a:ext cx="1154520" cy="345240"/>
          </a:xfrm>
          <a:prstGeom prst="rect">
            <a:avLst/>
          </a:prstGeom>
          <a:ln>
            <a:noFill/>
          </a:ln>
        </p:spPr>
      </p:pic>
      <p:pic>
        <p:nvPicPr>
          <p:cNvPr id="299" name="Picture 4" descr=""/>
          <p:cNvPicPr/>
          <p:nvPr/>
        </p:nvPicPr>
        <p:blipFill>
          <a:blip r:embed="rId5"/>
          <a:stretch/>
        </p:blipFill>
        <p:spPr>
          <a:xfrm>
            <a:off x="6076800" y="3758040"/>
            <a:ext cx="584280" cy="606600"/>
          </a:xfrm>
          <a:prstGeom prst="rect">
            <a:avLst/>
          </a:prstGeom>
          <a:ln>
            <a:noFill/>
          </a:ln>
        </p:spPr>
      </p:pic>
      <p:sp>
        <p:nvSpPr>
          <p:cNvPr id="300" name="CustomShape 4"/>
          <p:cNvSpPr/>
          <p:nvPr/>
        </p:nvSpPr>
        <p:spPr>
          <a:xfrm>
            <a:off x="6124320" y="1772640"/>
            <a:ext cx="1824120" cy="456120"/>
          </a:xfrm>
          <a:prstGeom prst="rect">
            <a:avLst/>
          </a:prstGeom>
          <a:noFill/>
          <a:ln>
            <a:noFill/>
          </a:ln>
        </p:spPr>
        <p:style>
          <a:lnRef idx="0"/>
          <a:fillRef idx="0"/>
          <a:effectRef idx="0"/>
          <a:fontRef idx="minor"/>
        </p:style>
        <p:txBody>
          <a:bodyPr wrap="none" lIns="90000" rIns="90000" tIns="45000" bIns="45000"/>
          <a:p>
            <a:pPr>
              <a:lnSpc>
                <a:spcPct val="100000"/>
              </a:lnSpc>
            </a:pPr>
            <a:r>
              <a:rPr lang="de-DE" sz="2400" strike="noStrike">
                <a:solidFill>
                  <a:srgbClr val="000000"/>
                </a:solidFill>
                <a:latin typeface="Calibri"/>
              </a:rPr>
              <a:t>SHARP-BASIC</a:t>
            </a:r>
            <a:endParaRPr/>
          </a:p>
        </p:txBody>
      </p:sp>
      <p:sp>
        <p:nvSpPr>
          <p:cNvPr id="301" name="CustomShape 5"/>
          <p:cNvSpPr/>
          <p:nvPr/>
        </p:nvSpPr>
        <p:spPr>
          <a:xfrm>
            <a:off x="1668960" y="1797120"/>
            <a:ext cx="1362240" cy="456120"/>
          </a:xfrm>
          <a:prstGeom prst="rect">
            <a:avLst/>
          </a:prstGeom>
          <a:noFill/>
          <a:ln>
            <a:noFill/>
          </a:ln>
        </p:spPr>
        <p:style>
          <a:lnRef idx="0"/>
          <a:fillRef idx="0"/>
          <a:effectRef idx="0"/>
          <a:fontRef idx="minor"/>
        </p:style>
        <p:txBody>
          <a:bodyPr wrap="none" lIns="90000" rIns="90000" tIns="45000" bIns="45000"/>
          <a:p>
            <a:pPr>
              <a:lnSpc>
                <a:spcPct val="100000"/>
              </a:lnSpc>
            </a:pPr>
            <a:r>
              <a:rPr lang="de-DE" sz="2400" strike="noStrike">
                <a:solidFill>
                  <a:srgbClr val="000000"/>
                </a:solidFill>
                <a:latin typeface="Calibri"/>
              </a:rPr>
              <a:t>SUSFANS </a:t>
            </a:r>
            <a:endParaRPr/>
          </a:p>
        </p:txBody>
      </p:sp>
      <p:sp>
        <p:nvSpPr>
          <p:cNvPr id="302" name="CustomShape 6"/>
          <p:cNvSpPr/>
          <p:nvPr/>
        </p:nvSpPr>
        <p:spPr>
          <a:xfrm>
            <a:off x="4993200" y="3357000"/>
            <a:ext cx="946800" cy="575640"/>
          </a:xfrm>
          <a:prstGeom prst="leftRightArrow">
            <a:avLst>
              <a:gd name="adj1" fmla="val 50000"/>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p:style>
      </p:sp>
      <p:pic>
        <p:nvPicPr>
          <p:cNvPr id="303" name="Picture 2" descr=""/>
          <p:cNvPicPr/>
          <p:nvPr/>
        </p:nvPicPr>
        <p:blipFill>
          <a:blip r:embed="rId6"/>
          <a:stretch/>
        </p:blipFill>
        <p:spPr>
          <a:xfrm>
            <a:off x="20520" y="2925000"/>
            <a:ext cx="4827960" cy="2075400"/>
          </a:xfrm>
          <a:prstGeom prst="rect">
            <a:avLst/>
          </a:prstGeom>
          <a:ln>
            <a:noFill/>
          </a:ln>
        </p:spPr>
      </p:pic>
      <p:pic>
        <p:nvPicPr>
          <p:cNvPr id="304" name="Picture 36" descr=""/>
          <p:cNvPicPr/>
          <p:nvPr/>
        </p:nvPicPr>
        <p:blipFill>
          <a:blip r:embed="rId7"/>
          <a:stretch/>
        </p:blipFill>
        <p:spPr>
          <a:xfrm>
            <a:off x="6661440" y="3251520"/>
            <a:ext cx="1716480" cy="506160"/>
          </a:xfrm>
          <a:prstGeom prst="rect">
            <a:avLst/>
          </a:prstGeom>
          <a:ln>
            <a:noFill/>
          </a:ln>
        </p:spPr>
      </p:pic>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5" name="CustomShape 1"/>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306" name="TextShape 2"/>
          <p:cNvSpPr txBox="1"/>
          <p:nvPr/>
        </p:nvSpPr>
        <p:spPr>
          <a:xfrm>
            <a:off x="468000" y="1845000"/>
            <a:ext cx="8229240" cy="3960000"/>
          </a:xfrm>
          <a:prstGeom prst="rect">
            <a:avLst/>
          </a:prstGeom>
          <a:noFill/>
          <a:ln>
            <a:noFill/>
          </a:ln>
        </p:spPr>
        <p:txBody>
          <a:bodyPr lIns="0" rIns="0" tIns="0" bIns="0"/>
          <a:p>
            <a:endParaRPr/>
          </a:p>
        </p:txBody>
      </p:sp>
      <p:sp>
        <p:nvSpPr>
          <p:cNvPr id="307" name="TextShape 3"/>
          <p:cNvSpPr txBox="1"/>
          <p:nvPr/>
        </p:nvSpPr>
        <p:spPr>
          <a:xfrm>
            <a:off x="1979640" y="361080"/>
            <a:ext cx="6717600" cy="633600"/>
          </a:xfrm>
          <a:prstGeom prst="rect">
            <a:avLst/>
          </a:prstGeom>
          <a:noFill/>
          <a:ln>
            <a:noFill/>
          </a:ln>
        </p:spPr>
        <p:txBody>
          <a:bodyPr lIns="0" rIns="0" tIns="0" bIns="0"/>
          <a:p>
            <a:pPr>
              <a:lnSpc>
                <a:spcPct val="100000"/>
              </a:lnSpc>
            </a:pPr>
            <a:r>
              <a:rPr lang="nl-NL" sz="3200" strike="noStrike">
                <a:solidFill>
                  <a:srgbClr val="ffffff"/>
                </a:solidFill>
                <a:latin typeface="Calibri"/>
              </a:rPr>
              <a:t>Organization of research activities</a:t>
            </a:r>
            <a:endParaRPr/>
          </a:p>
        </p:txBody>
      </p:sp>
      <p:sp>
        <p:nvSpPr>
          <p:cNvPr id="308" name="CustomShape 4"/>
          <p:cNvSpPr/>
          <p:nvPr/>
        </p:nvSpPr>
        <p:spPr>
          <a:xfrm>
            <a:off x="827640" y="1711440"/>
            <a:ext cx="7560360" cy="4824000"/>
          </a:xfrm>
          <a:prstGeom prst="rect">
            <a:avLst/>
          </a:prstGeom>
          <a:solidFill>
            <a:schemeClr val="bg1">
              <a:lumMod val="85000"/>
            </a:schemeClr>
          </a:solidFill>
          <a:ln>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309" name="CustomShape 5"/>
          <p:cNvSpPr/>
          <p:nvPr/>
        </p:nvSpPr>
        <p:spPr>
          <a:xfrm>
            <a:off x="3996000" y="2052720"/>
            <a:ext cx="2627640" cy="3717360"/>
          </a:xfrm>
          <a:prstGeom prst="rect">
            <a:avLst/>
          </a:prstGeom>
          <a:solidFill>
            <a:srgbClr val="95b3d7"/>
          </a:solidFill>
          <a:ln>
            <a:solidFill>
              <a:schemeClr val="accent1">
                <a:lumMod val="75000"/>
              </a:schemeClr>
            </a:solidFill>
            <a:round/>
          </a:ln>
        </p:spPr>
        <p:style>
          <a:lnRef idx="2">
            <a:schemeClr val="accent1"/>
          </a:lnRef>
          <a:fillRef idx="1">
            <a:schemeClr val="lt1"/>
          </a:fillRef>
          <a:effectRef idx="0">
            <a:schemeClr val="accent1"/>
          </a:effectRef>
          <a:fontRef idx="minor"/>
        </p:style>
      </p:sp>
      <p:sp>
        <p:nvSpPr>
          <p:cNvPr id="310" name="CustomShape 6"/>
          <p:cNvSpPr/>
          <p:nvPr/>
        </p:nvSpPr>
        <p:spPr>
          <a:xfrm>
            <a:off x="3996000" y="4582440"/>
            <a:ext cx="2627640" cy="945000"/>
          </a:xfrm>
          <a:prstGeom prst="rect">
            <a:avLst/>
          </a:prstGeom>
          <a:solidFill>
            <a:srgbClr val="dce6f2"/>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80000"/>
              </a:lnSpc>
            </a:pPr>
            <a:r>
              <a:rPr b="1" lang="de-DE" sz="1400" strike="noStrike">
                <a:solidFill>
                  <a:srgbClr val="000000"/>
                </a:solidFill>
                <a:latin typeface="Calibri"/>
              </a:rPr>
              <a:t>WP7 </a:t>
            </a:r>
            <a:r>
              <a:rPr lang="de-DE" sz="1400" strike="noStrike">
                <a:solidFill>
                  <a:srgbClr val="000000"/>
                </a:solidFill>
                <a:latin typeface="Calibri"/>
              </a:rPr>
              <a:t>Modelling SHARP diets for EU consumers</a:t>
            </a:r>
            <a:endParaRPr/>
          </a:p>
        </p:txBody>
      </p:sp>
      <p:sp>
        <p:nvSpPr>
          <p:cNvPr id="311" name="CustomShape 7"/>
          <p:cNvSpPr/>
          <p:nvPr/>
        </p:nvSpPr>
        <p:spPr>
          <a:xfrm>
            <a:off x="3996000" y="2314080"/>
            <a:ext cx="1187640" cy="1872000"/>
          </a:xfrm>
          <a:prstGeom prst="rect">
            <a:avLst/>
          </a:prstGeom>
          <a:solidFill>
            <a:srgbClr val="dce6f2"/>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80000"/>
              </a:lnSpc>
            </a:pPr>
            <a:r>
              <a:rPr b="1" lang="de-DE" sz="1400" strike="noStrike">
                <a:solidFill>
                  <a:srgbClr val="000000"/>
                </a:solidFill>
                <a:latin typeface="Calibri"/>
              </a:rPr>
              <a:t>WP8</a:t>
            </a:r>
            <a:r>
              <a:rPr lang="de-DE" sz="1400" strike="noStrike">
                <a:solidFill>
                  <a:srgbClr val="000000"/>
                </a:solidFill>
                <a:latin typeface="Calibri"/>
              </a:rPr>
              <a:t> Short term forecasts and early warning</a:t>
            </a:r>
            <a:endParaRPr/>
          </a:p>
        </p:txBody>
      </p:sp>
      <p:sp>
        <p:nvSpPr>
          <p:cNvPr id="312" name="CustomShape 8"/>
          <p:cNvSpPr/>
          <p:nvPr/>
        </p:nvSpPr>
        <p:spPr>
          <a:xfrm>
            <a:off x="5436000" y="2314080"/>
            <a:ext cx="1187640" cy="1872000"/>
          </a:xfrm>
          <a:prstGeom prst="rect">
            <a:avLst/>
          </a:prstGeom>
          <a:solidFill>
            <a:srgbClr val="dce6f2"/>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80000"/>
              </a:lnSpc>
            </a:pPr>
            <a:r>
              <a:rPr b="1" lang="de-DE" sz="1400" strike="noStrike">
                <a:solidFill>
                  <a:srgbClr val="000000"/>
                </a:solidFill>
                <a:latin typeface="Calibri"/>
              </a:rPr>
              <a:t>WP9</a:t>
            </a:r>
            <a:r>
              <a:rPr lang="de-DE" sz="1400" strike="noStrike">
                <a:solidFill>
                  <a:srgbClr val="000000"/>
                </a:solidFill>
                <a:latin typeface="Calibri"/>
              </a:rPr>
              <a:t> Long term modelling of sustainable FNS </a:t>
            </a:r>
            <a:endParaRPr/>
          </a:p>
        </p:txBody>
      </p:sp>
      <p:sp>
        <p:nvSpPr>
          <p:cNvPr id="313" name="CustomShape 9"/>
          <p:cNvSpPr/>
          <p:nvPr/>
        </p:nvSpPr>
        <p:spPr>
          <a:xfrm>
            <a:off x="3996000" y="1783440"/>
            <a:ext cx="2627640" cy="530280"/>
          </a:xfrm>
          <a:prstGeom prst="rect">
            <a:avLst/>
          </a:prstGeom>
          <a:solidFill>
            <a:srgbClr val="95b3d7"/>
          </a:solidFill>
          <a:ln>
            <a:solidFill>
              <a:srgbClr val="000000"/>
            </a:solidFill>
            <a:round/>
          </a:ln>
        </p:spPr>
        <p:style>
          <a:lnRef idx="2">
            <a:schemeClr val="accent1"/>
          </a:lnRef>
          <a:fillRef idx="1">
            <a:schemeClr val="lt1"/>
          </a:fillRef>
          <a:effectRef idx="0">
            <a:schemeClr val="accent1"/>
          </a:effectRef>
          <a:fontRef idx="minor"/>
        </p:style>
        <p:txBody>
          <a:bodyPr lIns="90000" rIns="90000" tIns="45000" bIns="45000" anchor="ctr"/>
          <a:p>
            <a:pPr algn="ctr">
              <a:lnSpc>
                <a:spcPct val="90000"/>
              </a:lnSpc>
            </a:pPr>
            <a:r>
              <a:rPr lang="de-DE" sz="1400" strike="noStrike">
                <a:solidFill>
                  <a:srgbClr val="000000"/>
                </a:solidFill>
                <a:latin typeface="Calibri"/>
              </a:rPr>
              <a:t>MODELLING </a:t>
            </a:r>
            <a:endParaRPr/>
          </a:p>
          <a:p>
            <a:pPr algn="ctr">
              <a:lnSpc>
                <a:spcPct val="90000"/>
              </a:lnSpc>
            </a:pPr>
            <a:r>
              <a:rPr lang="de-DE" sz="1400" strike="noStrike">
                <a:solidFill>
                  <a:srgbClr val="000000"/>
                </a:solidFill>
                <a:latin typeface="Calibri"/>
              </a:rPr>
              <a:t>SUSTAINABLE FNS</a:t>
            </a:r>
            <a:endParaRPr/>
          </a:p>
        </p:txBody>
      </p:sp>
      <p:sp>
        <p:nvSpPr>
          <p:cNvPr id="314" name="CustomShape 10"/>
          <p:cNvSpPr/>
          <p:nvPr/>
        </p:nvSpPr>
        <p:spPr>
          <a:xfrm>
            <a:off x="899640" y="2052720"/>
            <a:ext cx="2619360" cy="3717360"/>
          </a:xfrm>
          <a:prstGeom prst="rect">
            <a:avLst/>
          </a:prstGeom>
          <a:solidFill>
            <a:srgbClr val="95b3d7"/>
          </a:solidFill>
          <a:ln>
            <a:solidFill>
              <a:schemeClr val="accent1">
                <a:lumMod val="75000"/>
              </a:schemeClr>
            </a:solidFill>
            <a:round/>
          </a:ln>
        </p:spPr>
        <p:style>
          <a:lnRef idx="2">
            <a:schemeClr val="accent1"/>
          </a:lnRef>
          <a:fillRef idx="1">
            <a:schemeClr val="lt1"/>
          </a:fillRef>
          <a:effectRef idx="0">
            <a:schemeClr val="accent1"/>
          </a:effectRef>
          <a:fontRef idx="minor"/>
        </p:style>
      </p:sp>
      <p:sp>
        <p:nvSpPr>
          <p:cNvPr id="315" name="CustomShape 11"/>
          <p:cNvSpPr/>
          <p:nvPr/>
        </p:nvSpPr>
        <p:spPr>
          <a:xfrm>
            <a:off x="900720" y="2305800"/>
            <a:ext cx="2617200" cy="512280"/>
          </a:xfrm>
          <a:prstGeom prst="rect">
            <a:avLst/>
          </a:prstGeom>
          <a:solidFill>
            <a:schemeClr val="accent1">
              <a:lumMod val="20000"/>
              <a:lumOff val="80000"/>
            </a:schemeClr>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80000"/>
              </a:lnSpc>
            </a:pPr>
            <a:r>
              <a:rPr b="1" lang="de-DE" sz="1400" strike="noStrike">
                <a:solidFill>
                  <a:srgbClr val="000000"/>
                </a:solidFill>
                <a:latin typeface="Calibri"/>
              </a:rPr>
              <a:t>WP1</a:t>
            </a:r>
            <a:r>
              <a:rPr lang="de-DE" sz="1400" strike="noStrike">
                <a:solidFill>
                  <a:srgbClr val="000000"/>
                </a:solidFill>
                <a:latin typeface="Calibri"/>
              </a:rPr>
              <a:t> Conceptual Framework  and FNS sustainability metrics</a:t>
            </a:r>
            <a:endParaRPr/>
          </a:p>
        </p:txBody>
      </p:sp>
      <p:sp>
        <p:nvSpPr>
          <p:cNvPr id="316" name="CustomShape 12"/>
          <p:cNvSpPr/>
          <p:nvPr/>
        </p:nvSpPr>
        <p:spPr>
          <a:xfrm>
            <a:off x="1217160" y="3079440"/>
            <a:ext cx="1983960" cy="602280"/>
          </a:xfrm>
          <a:prstGeom prst="rect">
            <a:avLst/>
          </a:prstGeom>
          <a:solidFill>
            <a:srgbClr val="dce6f2"/>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80000"/>
              </a:lnSpc>
            </a:pPr>
            <a:r>
              <a:rPr b="1" lang="de-DE" sz="1400" strike="noStrike">
                <a:solidFill>
                  <a:srgbClr val="000000"/>
                </a:solidFill>
                <a:latin typeface="Calibri"/>
              </a:rPr>
              <a:t>WP2</a:t>
            </a:r>
            <a:r>
              <a:rPr lang="de-DE" sz="1400" strike="noStrike">
                <a:solidFill>
                  <a:srgbClr val="000000"/>
                </a:solidFill>
                <a:latin typeface="Calibri"/>
              </a:rPr>
              <a:t> Drivers and data: food consumption and diets</a:t>
            </a:r>
            <a:endParaRPr/>
          </a:p>
        </p:txBody>
      </p:sp>
      <p:sp>
        <p:nvSpPr>
          <p:cNvPr id="317" name="CustomShape 13"/>
          <p:cNvSpPr/>
          <p:nvPr/>
        </p:nvSpPr>
        <p:spPr>
          <a:xfrm>
            <a:off x="1217160" y="4069800"/>
            <a:ext cx="1983960" cy="512280"/>
          </a:xfrm>
          <a:prstGeom prst="rect">
            <a:avLst/>
          </a:prstGeom>
          <a:solidFill>
            <a:srgbClr val="dce6f2"/>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80000"/>
              </a:lnSpc>
            </a:pPr>
            <a:r>
              <a:rPr b="1" lang="de-DE" sz="1400" strike="noStrike">
                <a:solidFill>
                  <a:srgbClr val="000000"/>
                </a:solidFill>
                <a:latin typeface="Calibri"/>
              </a:rPr>
              <a:t>WP3</a:t>
            </a:r>
            <a:r>
              <a:rPr lang="de-DE" sz="1400" strike="noStrike">
                <a:solidFill>
                  <a:srgbClr val="000000"/>
                </a:solidFill>
                <a:latin typeface="Calibri"/>
              </a:rPr>
              <a:t> Drivers and data: food chain actors</a:t>
            </a:r>
            <a:endParaRPr/>
          </a:p>
        </p:txBody>
      </p:sp>
      <p:sp>
        <p:nvSpPr>
          <p:cNvPr id="318" name="CustomShape 14"/>
          <p:cNvSpPr/>
          <p:nvPr/>
        </p:nvSpPr>
        <p:spPr>
          <a:xfrm>
            <a:off x="1217160" y="4970160"/>
            <a:ext cx="1983960" cy="629640"/>
          </a:xfrm>
          <a:prstGeom prst="rect">
            <a:avLst/>
          </a:prstGeom>
          <a:solidFill>
            <a:srgbClr val="dce6f2"/>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80000"/>
              </a:lnSpc>
            </a:pPr>
            <a:r>
              <a:rPr b="1" lang="de-DE" sz="1400" strike="noStrike">
                <a:solidFill>
                  <a:srgbClr val="000000"/>
                </a:solidFill>
                <a:latin typeface="Calibri"/>
              </a:rPr>
              <a:t>WP4 </a:t>
            </a:r>
            <a:r>
              <a:rPr lang="de-DE" sz="1400" strike="noStrike">
                <a:solidFill>
                  <a:srgbClr val="000000"/>
                </a:solidFill>
                <a:latin typeface="Calibri"/>
              </a:rPr>
              <a:t>Drivers and data: primary agricultural and fisheries production</a:t>
            </a:r>
            <a:endParaRPr/>
          </a:p>
        </p:txBody>
      </p:sp>
      <p:sp>
        <p:nvSpPr>
          <p:cNvPr id="319" name="CustomShape 15"/>
          <p:cNvSpPr/>
          <p:nvPr/>
        </p:nvSpPr>
        <p:spPr>
          <a:xfrm>
            <a:off x="899640" y="1783440"/>
            <a:ext cx="2619360" cy="530280"/>
          </a:xfrm>
          <a:prstGeom prst="rect">
            <a:avLst/>
          </a:prstGeom>
          <a:solidFill>
            <a:srgbClr val="95b3d7"/>
          </a:solidFill>
          <a:ln>
            <a:solidFill>
              <a:schemeClr val="tx1"/>
            </a:solidFill>
            <a:round/>
          </a:ln>
        </p:spPr>
        <p:style>
          <a:lnRef idx="2">
            <a:schemeClr val="accent1"/>
          </a:lnRef>
          <a:fillRef idx="1">
            <a:schemeClr val="lt1"/>
          </a:fillRef>
          <a:effectRef idx="0">
            <a:schemeClr val="accent1"/>
          </a:effectRef>
          <a:fontRef idx="minor"/>
        </p:style>
        <p:txBody>
          <a:bodyPr lIns="90000" rIns="90000" tIns="45000" bIns="45000" anchor="ctr"/>
          <a:p>
            <a:pPr algn="ctr">
              <a:lnSpc>
                <a:spcPct val="90000"/>
              </a:lnSpc>
            </a:pPr>
            <a:r>
              <a:rPr lang="de-DE" sz="1400" strike="noStrike">
                <a:solidFill>
                  <a:srgbClr val="000000"/>
                </a:solidFill>
                <a:latin typeface="Calibri"/>
              </a:rPr>
              <a:t>ASSESSING </a:t>
            </a:r>
            <a:endParaRPr/>
          </a:p>
          <a:p>
            <a:pPr algn="ctr">
              <a:lnSpc>
                <a:spcPct val="90000"/>
              </a:lnSpc>
            </a:pPr>
            <a:r>
              <a:rPr lang="de-DE" sz="1400" strike="noStrike">
                <a:solidFill>
                  <a:srgbClr val="000000"/>
                </a:solidFill>
                <a:latin typeface="Calibri"/>
              </a:rPr>
              <a:t>SUSTAINABLE FNS</a:t>
            </a:r>
            <a:endParaRPr/>
          </a:p>
        </p:txBody>
      </p:sp>
      <p:sp>
        <p:nvSpPr>
          <p:cNvPr id="320" name="CustomShape 16"/>
          <p:cNvSpPr/>
          <p:nvPr/>
        </p:nvSpPr>
        <p:spPr>
          <a:xfrm>
            <a:off x="2062440" y="4546440"/>
            <a:ext cx="293760" cy="451800"/>
          </a:xfrm>
          <a:prstGeom prst="upDownArrow">
            <a:avLst>
              <a:gd name="adj1" fmla="val 50000"/>
              <a:gd name="adj2" fmla="val 50000"/>
            </a:avLst>
          </a:prstGeom>
          <a:solidFill>
            <a:srgbClr val="ffffff"/>
          </a:solidFill>
          <a:ln>
            <a:round/>
          </a:ln>
        </p:spPr>
        <p:style>
          <a:lnRef idx="2">
            <a:schemeClr val="accent1">
              <a:shade val="50000"/>
            </a:schemeClr>
          </a:lnRef>
          <a:fillRef idx="1">
            <a:schemeClr val="accent1"/>
          </a:fillRef>
          <a:effectRef idx="0">
            <a:schemeClr val="accent1"/>
          </a:effectRef>
          <a:fontRef idx="minor"/>
        </p:style>
      </p:sp>
      <p:sp>
        <p:nvSpPr>
          <p:cNvPr id="321" name="CustomShape 17"/>
          <p:cNvSpPr/>
          <p:nvPr/>
        </p:nvSpPr>
        <p:spPr>
          <a:xfrm>
            <a:off x="2062440" y="3662280"/>
            <a:ext cx="293760" cy="451800"/>
          </a:xfrm>
          <a:prstGeom prst="upDownArrow">
            <a:avLst>
              <a:gd name="adj1" fmla="val 50000"/>
              <a:gd name="adj2" fmla="val 50000"/>
            </a:avLst>
          </a:prstGeom>
          <a:solidFill>
            <a:srgbClr val="ffffff"/>
          </a:solidFill>
          <a:ln>
            <a:round/>
          </a:ln>
        </p:spPr>
        <p:style>
          <a:lnRef idx="2">
            <a:schemeClr val="accent1">
              <a:shade val="50000"/>
            </a:schemeClr>
          </a:lnRef>
          <a:fillRef idx="1">
            <a:schemeClr val="accent1"/>
          </a:fillRef>
          <a:effectRef idx="0">
            <a:schemeClr val="accent1"/>
          </a:effectRef>
          <a:fontRef idx="minor"/>
        </p:style>
      </p:sp>
      <p:sp>
        <p:nvSpPr>
          <p:cNvPr id="322" name="CustomShape 18"/>
          <p:cNvSpPr/>
          <p:nvPr/>
        </p:nvSpPr>
        <p:spPr>
          <a:xfrm>
            <a:off x="3442680" y="3812760"/>
            <a:ext cx="575640" cy="318600"/>
          </a:xfrm>
          <a:prstGeom prst="leftRightArrow">
            <a:avLst>
              <a:gd name="adj1" fmla="val 50000"/>
              <a:gd name="adj2" fmla="val 50000"/>
            </a:avLst>
          </a:prstGeom>
          <a:solidFill>
            <a:schemeClr val="bg1"/>
          </a:solidFill>
          <a:ln>
            <a:round/>
          </a:ln>
        </p:spPr>
        <p:style>
          <a:lnRef idx="2">
            <a:schemeClr val="accent1">
              <a:shade val="50000"/>
            </a:schemeClr>
          </a:lnRef>
          <a:fillRef idx="1">
            <a:schemeClr val="accent1"/>
          </a:fillRef>
          <a:effectRef idx="0">
            <a:schemeClr val="accent1"/>
          </a:effectRef>
          <a:fontRef idx="minor"/>
        </p:style>
      </p:sp>
      <p:sp>
        <p:nvSpPr>
          <p:cNvPr id="323" name="CustomShape 19"/>
          <p:cNvSpPr/>
          <p:nvPr/>
        </p:nvSpPr>
        <p:spPr>
          <a:xfrm>
            <a:off x="944280" y="6202440"/>
            <a:ext cx="7321680" cy="261000"/>
          </a:xfrm>
          <a:prstGeom prst="rect">
            <a:avLst/>
          </a:prstGeom>
          <a:solidFill>
            <a:schemeClr val="accent1">
              <a:lumMod val="20000"/>
              <a:lumOff val="80000"/>
            </a:schemeClr>
          </a:solidFill>
          <a:ln>
            <a:solidFill>
              <a:srgbClr val="376092"/>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400" strike="noStrike">
                <a:solidFill>
                  <a:srgbClr val="000000"/>
                </a:solidFill>
                <a:latin typeface="Calibri"/>
              </a:rPr>
              <a:t>WP6</a:t>
            </a:r>
            <a:r>
              <a:rPr lang="de-DE" sz="1400" strike="noStrike">
                <a:solidFill>
                  <a:srgbClr val="000000"/>
                </a:solidFill>
                <a:latin typeface="Calibri"/>
              </a:rPr>
              <a:t> Stakeholder interaction and scenario development</a:t>
            </a:r>
            <a:endParaRPr/>
          </a:p>
        </p:txBody>
      </p:sp>
      <p:sp>
        <p:nvSpPr>
          <p:cNvPr id="324" name="CustomShape 20"/>
          <p:cNvSpPr/>
          <p:nvPr/>
        </p:nvSpPr>
        <p:spPr>
          <a:xfrm>
            <a:off x="7092360" y="1783440"/>
            <a:ext cx="1223640" cy="3986640"/>
          </a:xfrm>
          <a:prstGeom prst="rect">
            <a:avLst/>
          </a:prstGeom>
          <a:solidFill>
            <a:srgbClr val="95b3d7"/>
          </a:solidFill>
          <a:ln>
            <a:solidFill>
              <a:schemeClr val="accent1">
                <a:lumMod val="75000"/>
              </a:schemeClr>
            </a:solidFill>
            <a:round/>
          </a:ln>
        </p:spPr>
        <p:style>
          <a:lnRef idx="2">
            <a:schemeClr val="accent1"/>
          </a:lnRef>
          <a:fillRef idx="1">
            <a:schemeClr val="lt1"/>
          </a:fillRef>
          <a:effectRef idx="0">
            <a:schemeClr val="accent1"/>
          </a:effectRef>
          <a:fontRef idx="minor"/>
        </p:style>
      </p:sp>
      <p:sp>
        <p:nvSpPr>
          <p:cNvPr id="325" name="CustomShape 21"/>
          <p:cNvSpPr/>
          <p:nvPr/>
        </p:nvSpPr>
        <p:spPr>
          <a:xfrm>
            <a:off x="7092360" y="2314080"/>
            <a:ext cx="1223640" cy="1627560"/>
          </a:xfrm>
          <a:prstGeom prst="rect">
            <a:avLst/>
          </a:prstGeom>
          <a:solidFill>
            <a:srgbClr val="dce6f2"/>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80000"/>
              </a:lnSpc>
            </a:pPr>
            <a:r>
              <a:rPr b="1" lang="de-DE" sz="1400" strike="noStrike">
                <a:solidFill>
                  <a:srgbClr val="000000"/>
                </a:solidFill>
                <a:latin typeface="Calibri"/>
              </a:rPr>
              <a:t>WP 10 </a:t>
            </a:r>
            <a:r>
              <a:rPr lang="de-DE" sz="1400" strike="noStrike">
                <a:solidFill>
                  <a:srgbClr val="000000"/>
                </a:solidFill>
                <a:latin typeface="Calibri"/>
              </a:rPr>
              <a:t>Foresight</a:t>
            </a:r>
            <a:endParaRPr/>
          </a:p>
        </p:txBody>
      </p:sp>
      <p:sp>
        <p:nvSpPr>
          <p:cNvPr id="326" name="CustomShape 22"/>
          <p:cNvSpPr/>
          <p:nvPr/>
        </p:nvSpPr>
        <p:spPr>
          <a:xfrm>
            <a:off x="7092360" y="4114440"/>
            <a:ext cx="1223640" cy="1656000"/>
          </a:xfrm>
          <a:prstGeom prst="rect">
            <a:avLst/>
          </a:prstGeom>
          <a:solidFill>
            <a:srgbClr val="dce6f2"/>
          </a:solidFill>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80000"/>
              </a:lnSpc>
            </a:pPr>
            <a:r>
              <a:rPr b="1" lang="de-DE" sz="1400" strike="noStrike">
                <a:solidFill>
                  <a:srgbClr val="000000"/>
                </a:solidFill>
                <a:latin typeface="Calibri"/>
              </a:rPr>
              <a:t>WP 11 </a:t>
            </a:r>
            <a:r>
              <a:rPr lang="de-DE" sz="1400" strike="noStrike">
                <a:solidFill>
                  <a:srgbClr val="000000"/>
                </a:solidFill>
                <a:latin typeface="Calibri"/>
              </a:rPr>
              <a:t>Impact and dissemination</a:t>
            </a:r>
            <a:endParaRPr/>
          </a:p>
        </p:txBody>
      </p:sp>
      <p:sp>
        <p:nvSpPr>
          <p:cNvPr id="327" name="CustomShape 23"/>
          <p:cNvSpPr/>
          <p:nvPr/>
        </p:nvSpPr>
        <p:spPr>
          <a:xfrm>
            <a:off x="7092360" y="1759320"/>
            <a:ext cx="1223640" cy="554400"/>
          </a:xfrm>
          <a:prstGeom prst="rect">
            <a:avLst/>
          </a:prstGeom>
          <a:solidFill>
            <a:srgbClr val="95b3d7"/>
          </a:solidFill>
          <a:ln>
            <a:solidFill>
              <a:srgbClr val="000000"/>
            </a:solidFill>
            <a:round/>
          </a:ln>
        </p:spPr>
        <p:style>
          <a:lnRef idx="2">
            <a:schemeClr val="accent1"/>
          </a:lnRef>
          <a:fillRef idx="1">
            <a:schemeClr val="lt1"/>
          </a:fillRef>
          <a:effectRef idx="0">
            <a:schemeClr val="accent1"/>
          </a:effectRef>
          <a:fontRef idx="minor"/>
        </p:style>
        <p:txBody>
          <a:bodyPr lIns="90000" rIns="90000" tIns="45000" bIns="45000" anchor="ctr"/>
          <a:p>
            <a:pPr algn="ctr">
              <a:lnSpc>
                <a:spcPct val="90000"/>
              </a:lnSpc>
            </a:pPr>
            <a:r>
              <a:rPr lang="de-DE" sz="1400" strike="noStrike">
                <a:solidFill>
                  <a:srgbClr val="000000"/>
                </a:solidFill>
                <a:latin typeface="Calibri"/>
              </a:rPr>
              <a:t>POLICY GUIDANCE</a:t>
            </a:r>
            <a:endParaRPr/>
          </a:p>
        </p:txBody>
      </p:sp>
      <p:sp>
        <p:nvSpPr>
          <p:cNvPr id="328" name="CustomShape 24"/>
          <p:cNvSpPr/>
          <p:nvPr/>
        </p:nvSpPr>
        <p:spPr>
          <a:xfrm>
            <a:off x="944280" y="5887800"/>
            <a:ext cx="7321680" cy="261000"/>
          </a:xfrm>
          <a:prstGeom prst="rect">
            <a:avLst/>
          </a:prstGeom>
          <a:solidFill>
            <a:srgbClr val="dce6f2"/>
          </a:solidFill>
          <a:ln>
            <a:solidFill>
              <a:schemeClr val="accent1">
                <a:lumMod val="75000"/>
              </a:schemeClr>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400" strike="noStrike">
                <a:solidFill>
                  <a:srgbClr val="000000"/>
                </a:solidFill>
                <a:latin typeface="Calibri"/>
              </a:rPr>
              <a:t>WP5</a:t>
            </a:r>
            <a:r>
              <a:rPr lang="de-DE" sz="1400" strike="noStrike">
                <a:solidFill>
                  <a:srgbClr val="000000"/>
                </a:solidFill>
                <a:latin typeface="Calibri"/>
              </a:rPr>
              <a:t> Case studies</a:t>
            </a:r>
            <a:endParaRPr/>
          </a:p>
        </p:txBody>
      </p:sp>
      <p:sp>
        <p:nvSpPr>
          <p:cNvPr id="329" name="CustomShape 25"/>
          <p:cNvSpPr/>
          <p:nvPr/>
        </p:nvSpPr>
        <p:spPr>
          <a:xfrm>
            <a:off x="6588360" y="3782880"/>
            <a:ext cx="575640" cy="318600"/>
          </a:xfrm>
          <a:prstGeom prst="leftRightArrow">
            <a:avLst>
              <a:gd name="adj1" fmla="val 50000"/>
              <a:gd name="adj2" fmla="val 50000"/>
            </a:avLst>
          </a:prstGeom>
          <a:solidFill>
            <a:srgbClr val="ffffff"/>
          </a:solidFill>
          <a:ln>
            <a:round/>
          </a:ln>
        </p:spPr>
        <p:style>
          <a:lnRef idx="2">
            <a:schemeClr val="accent1">
              <a:shade val="50000"/>
            </a:schemeClr>
          </a:lnRef>
          <a:fillRef idx="1">
            <a:schemeClr val="accent1"/>
          </a:fillRef>
          <a:effectRef idx="0">
            <a:schemeClr val="accent1"/>
          </a:effectRef>
          <a:fontRef idx="minor"/>
        </p:style>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0" name="TextShape 1"/>
          <p:cNvSpPr txBox="1"/>
          <p:nvPr/>
        </p:nvSpPr>
        <p:spPr>
          <a:xfrm>
            <a:off x="1371600" y="3886200"/>
            <a:ext cx="6400440" cy="1752120"/>
          </a:xfrm>
          <a:prstGeom prst="rect">
            <a:avLst/>
          </a:prstGeom>
          <a:noFill/>
          <a:ln>
            <a:noFill/>
          </a:ln>
        </p:spPr>
        <p:txBody>
          <a:bodyPr/>
          <a:p>
            <a:pPr algn="ctr">
              <a:lnSpc>
                <a:spcPct val="100000"/>
              </a:lnSpc>
            </a:pPr>
            <a:r>
              <a:rPr lang="de-DE" sz="3200" strike="noStrike">
                <a:solidFill>
                  <a:srgbClr val="000000"/>
                </a:solidFill>
                <a:latin typeface="Calibri"/>
              </a:rPr>
              <a:t>2</a:t>
            </a:r>
            <a:r>
              <a:rPr lang="de-DE" sz="3200" strike="noStrike" baseline="30000">
                <a:solidFill>
                  <a:srgbClr val="000000"/>
                </a:solidFill>
                <a:latin typeface="Calibri"/>
              </a:rPr>
              <a:t>nd</a:t>
            </a:r>
            <a:r>
              <a:rPr lang="de-DE" sz="3200" strike="noStrike">
                <a:solidFill>
                  <a:srgbClr val="000000"/>
                </a:solidFill>
                <a:latin typeface="Calibri"/>
              </a:rPr>
              <a:t> plenary project meeting</a:t>
            </a:r>
            <a:endParaRPr/>
          </a:p>
          <a:p>
            <a:pPr algn="ctr">
              <a:lnSpc>
                <a:spcPct val="100000"/>
              </a:lnSpc>
            </a:pPr>
            <a:endParaRPr/>
          </a:p>
        </p:txBody>
      </p:sp>
      <p:sp>
        <p:nvSpPr>
          <p:cNvPr id="331" name="CustomShape 2"/>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332" name="Picture 2" descr=""/>
          <p:cNvPicPr/>
          <p:nvPr/>
        </p:nvPicPr>
        <p:blipFill>
          <a:blip r:embed="rId1"/>
          <a:stretch/>
        </p:blipFill>
        <p:spPr>
          <a:xfrm>
            <a:off x="8040240" y="6341400"/>
            <a:ext cx="687960" cy="459720"/>
          </a:xfrm>
          <a:prstGeom prst="rect">
            <a:avLst/>
          </a:prstGeom>
          <a:ln>
            <a:noFill/>
          </a:ln>
        </p:spPr>
      </p:pic>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3" name="TextShape 1"/>
          <p:cNvSpPr txBox="1"/>
          <p:nvPr/>
        </p:nvSpPr>
        <p:spPr>
          <a:xfrm>
            <a:off x="2195640" y="274680"/>
            <a:ext cx="6490800" cy="1142640"/>
          </a:xfrm>
          <a:prstGeom prst="rect">
            <a:avLst/>
          </a:prstGeom>
          <a:noFill/>
          <a:ln>
            <a:noFill/>
          </a:ln>
        </p:spPr>
        <p:txBody>
          <a:bodyPr anchor="ctr"/>
          <a:p>
            <a:pPr algn="ctr">
              <a:lnSpc>
                <a:spcPct val="100000"/>
              </a:lnSpc>
            </a:pPr>
            <a:r>
              <a:rPr lang="nl-NL" sz="4400" strike="noStrike">
                <a:solidFill>
                  <a:srgbClr val="ffffff"/>
                </a:solidFill>
                <a:latin typeface="Calibri"/>
              </a:rPr>
              <a:t>Objective</a:t>
            </a:r>
            <a:endParaRPr/>
          </a:p>
        </p:txBody>
      </p:sp>
      <p:sp>
        <p:nvSpPr>
          <p:cNvPr id="334" name="TextShape 2"/>
          <p:cNvSpPr txBox="1"/>
          <p:nvPr/>
        </p:nvSpPr>
        <p:spPr>
          <a:xfrm>
            <a:off x="457200" y="1845000"/>
            <a:ext cx="4038120" cy="4281120"/>
          </a:xfrm>
          <a:prstGeom prst="rect">
            <a:avLst/>
          </a:prstGeom>
          <a:noFill/>
          <a:ln>
            <a:noFill/>
          </a:ln>
        </p:spPr>
        <p:txBody>
          <a:bodyPr lIns="90000" rIns="90000" tIns="45000" bIns="45000"/>
          <a:p>
            <a:pPr>
              <a:lnSpc>
                <a:spcPct val="100000"/>
              </a:lnSpc>
              <a:buFont typeface="Arial"/>
              <a:buChar char="•"/>
            </a:pPr>
            <a:r>
              <a:rPr lang="nl-NL" sz="2800" strike="noStrike">
                <a:solidFill>
                  <a:srgbClr val="000000"/>
                </a:solidFill>
                <a:latin typeface="Calibri"/>
              </a:rPr>
              <a:t>Review scientific progress in the first 18 months</a:t>
            </a:r>
            <a:endParaRPr/>
          </a:p>
          <a:p>
            <a:pPr>
              <a:lnSpc>
                <a:spcPct val="100000"/>
              </a:lnSpc>
              <a:buFont typeface="Arial"/>
              <a:buChar char="•"/>
            </a:pPr>
            <a:r>
              <a:rPr lang="nl-NL" sz="2800" strike="noStrike">
                <a:solidFill>
                  <a:srgbClr val="000000"/>
                </a:solidFill>
                <a:latin typeface="Calibri"/>
              </a:rPr>
              <a:t>Foster collaboration across teams and tasks </a:t>
            </a:r>
            <a:endParaRPr/>
          </a:p>
          <a:p>
            <a:pPr>
              <a:lnSpc>
                <a:spcPct val="100000"/>
              </a:lnSpc>
              <a:buFont typeface="Arial"/>
              <a:buChar char="•"/>
            </a:pPr>
            <a:r>
              <a:rPr lang="nl-NL" sz="2800" strike="noStrike">
                <a:solidFill>
                  <a:srgbClr val="000000"/>
                </a:solidFill>
                <a:latin typeface="Calibri"/>
              </a:rPr>
              <a:t>Getting ready to deliver final metrics in March ’17</a:t>
            </a:r>
            <a:endParaRPr/>
          </a:p>
          <a:p>
            <a:pPr>
              <a:lnSpc>
                <a:spcPct val="100000"/>
              </a:lnSpc>
              <a:buFont typeface="Arial"/>
              <a:buChar char="•"/>
            </a:pPr>
            <a:r>
              <a:rPr lang="nl-NL" sz="2800" strike="noStrike">
                <a:solidFill>
                  <a:srgbClr val="000000"/>
                </a:solidFill>
                <a:latin typeface="Calibri"/>
              </a:rPr>
              <a:t>Preparing 2</a:t>
            </a:r>
            <a:r>
              <a:rPr lang="nl-NL" sz="2800" strike="noStrike" baseline="30000">
                <a:solidFill>
                  <a:srgbClr val="000000"/>
                </a:solidFill>
                <a:latin typeface="Calibri"/>
              </a:rPr>
              <a:t>nd</a:t>
            </a:r>
            <a:r>
              <a:rPr lang="nl-NL" sz="2800" strike="noStrike">
                <a:solidFill>
                  <a:srgbClr val="000000"/>
                </a:solidFill>
                <a:latin typeface="Calibri"/>
              </a:rPr>
              <a:t> stakeholder meeting</a:t>
            </a:r>
            <a:endParaRPr/>
          </a:p>
          <a:p>
            <a:pPr>
              <a:lnSpc>
                <a:spcPct val="100000"/>
              </a:lnSpc>
            </a:pPr>
            <a:endParaRPr/>
          </a:p>
          <a:p>
            <a:endParaRPr/>
          </a:p>
          <a:p>
            <a:pPr>
              <a:lnSpc>
                <a:spcPct val="100000"/>
              </a:lnSpc>
            </a:pPr>
            <a:endParaRPr/>
          </a:p>
          <a:p>
            <a:endParaRPr/>
          </a:p>
          <a:p>
            <a:pPr>
              <a:lnSpc>
                <a:spcPct val="100000"/>
              </a:lnSpc>
            </a:pPr>
            <a:endParaRPr/>
          </a:p>
        </p:txBody>
      </p:sp>
      <p:sp>
        <p:nvSpPr>
          <p:cNvPr id="335" name="TextShape 3"/>
          <p:cNvSpPr txBox="1"/>
          <p:nvPr/>
        </p:nvSpPr>
        <p:spPr>
          <a:xfrm>
            <a:off x="4648320" y="1845000"/>
            <a:ext cx="4038120" cy="4281120"/>
          </a:xfrm>
          <a:prstGeom prst="rect">
            <a:avLst/>
          </a:prstGeom>
          <a:noFill/>
          <a:ln>
            <a:noFill/>
          </a:ln>
        </p:spPr>
        <p:txBody>
          <a:bodyPr lIns="90000" rIns="90000" tIns="45000" bIns="45000"/>
          <a:p>
            <a:pPr>
              <a:lnSpc>
                <a:spcPct val="100000"/>
              </a:lnSpc>
              <a:buFont typeface="Arial"/>
              <a:buChar char="•"/>
            </a:pPr>
            <a:r>
              <a:rPr lang="nl-NL" sz="2800" strike="noStrike">
                <a:solidFill>
                  <a:srgbClr val="000000"/>
                </a:solidFill>
                <a:latin typeface="Calibri"/>
              </a:rPr>
              <a:t>Day 1</a:t>
            </a:r>
            <a:endParaRPr/>
          </a:p>
          <a:p>
            <a:pPr lvl="1">
              <a:lnSpc>
                <a:spcPct val="100000"/>
              </a:lnSpc>
              <a:buFont typeface="Arial"/>
              <a:buChar char="–"/>
            </a:pPr>
            <a:r>
              <a:rPr lang="nl-NL" sz="2400" strike="noStrike">
                <a:solidFill>
                  <a:srgbClr val="000000"/>
                </a:solidFill>
                <a:latin typeface="Calibri"/>
              </a:rPr>
              <a:t>Metrics for assessing sustainable FNS</a:t>
            </a:r>
            <a:endParaRPr/>
          </a:p>
          <a:p>
            <a:pPr lvl="1">
              <a:lnSpc>
                <a:spcPct val="100000"/>
              </a:lnSpc>
              <a:buFont typeface="Arial"/>
              <a:buChar char="–"/>
            </a:pPr>
            <a:r>
              <a:rPr lang="nl-NL" sz="2400" strike="noStrike">
                <a:solidFill>
                  <a:srgbClr val="000000"/>
                </a:solidFill>
                <a:latin typeface="Calibri"/>
              </a:rPr>
              <a:t>Papers on drivers and data</a:t>
            </a:r>
            <a:endParaRPr/>
          </a:p>
          <a:p>
            <a:pPr lvl="1">
              <a:lnSpc>
                <a:spcPct val="100000"/>
              </a:lnSpc>
              <a:buFont typeface="Arial"/>
              <a:buChar char="–"/>
            </a:pPr>
            <a:r>
              <a:rPr lang="nl-NL" sz="2400" strike="noStrike">
                <a:solidFill>
                  <a:srgbClr val="000000"/>
                </a:solidFill>
                <a:latin typeface="Calibri"/>
              </a:rPr>
              <a:t>Justify case studies </a:t>
            </a:r>
            <a:endParaRPr/>
          </a:p>
          <a:p>
            <a:pPr>
              <a:lnSpc>
                <a:spcPct val="100000"/>
              </a:lnSpc>
              <a:buFont typeface="Arial"/>
              <a:buChar char="•"/>
            </a:pPr>
            <a:r>
              <a:rPr lang="nl-NL" sz="2800" strike="noStrike">
                <a:solidFill>
                  <a:srgbClr val="000000"/>
                </a:solidFill>
                <a:latin typeface="Calibri"/>
              </a:rPr>
              <a:t>Day 1½ </a:t>
            </a:r>
            <a:endParaRPr/>
          </a:p>
          <a:p>
            <a:pPr lvl="1">
              <a:lnSpc>
                <a:spcPct val="100000"/>
              </a:lnSpc>
              <a:buFont typeface="Arial"/>
              <a:buChar char="–"/>
            </a:pPr>
            <a:r>
              <a:rPr lang="nl-NL" sz="2400" strike="noStrike">
                <a:solidFill>
                  <a:srgbClr val="000000"/>
                </a:solidFill>
                <a:latin typeface="Calibri"/>
              </a:rPr>
              <a:t>Modelling toolbox: how to quantify metrics and scenarios?</a:t>
            </a:r>
            <a:endParaRPr/>
          </a:p>
          <a:p>
            <a:endParaRPr/>
          </a:p>
          <a:p>
            <a:endParaRPr/>
          </a:p>
        </p:txBody>
      </p:sp>
    </p:spTree>
  </p:cSld>
  <p:timing>
    <p:tnLst>
      <p:par>
        <p:cTn id="33" dur="indefinite" restart="never" nodeType="tmRoot">
          <p:childTnLst>
            <p:seq>
              <p:cTn id="34" dur="indefinite" nodeType="mainSeq">
                <p:childTnLst>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335">
                                            <p:txEl>
                                              <p:pRg st="0" end="6"/>
                                            </p:txEl>
                                          </p:spTgt>
                                        </p:tgtEl>
                                        <p:attrNameLst>
                                          <p:attrName>style.visibility</p:attrName>
                                        </p:attrNameLst>
                                      </p:cBhvr>
                                      <p:to>
                                        <p:strVal val="visible"/>
                                      </p:to>
                                    </p:set>
                                  </p:childTnLst>
                                </p:cTn>
                              </p:par>
                              <p:par>
                                <p:cTn id="39" nodeType="withEffect" fill="hold" presetClass="entr" presetID="1">
                                  <p:stCondLst>
                                    <p:cond delay="0"/>
                                  </p:stCondLst>
                                  <p:childTnLst>
                                    <p:set>
                                      <p:cBhvr>
                                        <p:cTn id="40" dur="1" fill="hold">
                                          <p:stCondLst>
                                            <p:cond delay="0"/>
                                          </p:stCondLst>
                                        </p:cTn>
                                        <p:tgtEl>
                                          <p:spTgt spid="335">
                                            <p:txEl>
                                              <p:pRg st="6" end="44"/>
                                            </p:txEl>
                                          </p:spTgt>
                                        </p:tgtEl>
                                        <p:attrNameLst>
                                          <p:attrName>style.visibility</p:attrName>
                                        </p:attrNameLst>
                                      </p:cBhvr>
                                      <p:to>
                                        <p:strVal val="visible"/>
                                      </p:to>
                                    </p:set>
                                  </p:childTnLst>
                                </p:cTn>
                              </p:par>
                              <p:par>
                                <p:cTn id="41" nodeType="withEffect" fill="hold" presetClass="entr" presetID="1">
                                  <p:stCondLst>
                                    <p:cond delay="0"/>
                                  </p:stCondLst>
                                  <p:childTnLst>
                                    <p:set>
                                      <p:cBhvr>
                                        <p:cTn id="42" dur="1" fill="hold">
                                          <p:stCondLst>
                                            <p:cond delay="0"/>
                                          </p:stCondLst>
                                        </p:cTn>
                                        <p:tgtEl>
                                          <p:spTgt spid="335">
                                            <p:txEl>
                                              <p:pRg st="44" end="71"/>
                                            </p:txEl>
                                          </p:spTgt>
                                        </p:tgtEl>
                                        <p:attrNameLst>
                                          <p:attrName>style.visibility</p:attrName>
                                        </p:attrNameLst>
                                      </p:cBhvr>
                                      <p:to>
                                        <p:strVal val="visible"/>
                                      </p:to>
                                    </p:set>
                                  </p:childTnLst>
                                </p:cTn>
                              </p:par>
                              <p:par>
                                <p:cTn id="43" nodeType="withEffect" fill="hold" presetClass="entr" presetID="1">
                                  <p:stCondLst>
                                    <p:cond delay="0"/>
                                  </p:stCondLst>
                                  <p:childTnLst>
                                    <p:set>
                                      <p:cBhvr>
                                        <p:cTn id="44" dur="1" fill="hold">
                                          <p:stCondLst>
                                            <p:cond delay="0"/>
                                          </p:stCondLst>
                                        </p:cTn>
                                        <p:tgtEl>
                                          <p:spTgt spid="335">
                                            <p:txEl>
                                              <p:pRg st="71" end="9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335">
                                            <p:txEl>
                                              <p:pRg st="93" end="101"/>
                                            </p:txEl>
                                          </p:spTgt>
                                        </p:tgtEl>
                                        <p:attrNameLst>
                                          <p:attrName>style.visibility</p:attrName>
                                        </p:attrNameLst>
                                      </p:cBhvr>
                                      <p:to>
                                        <p:strVal val="visible"/>
                                      </p:to>
                                    </p:set>
                                  </p:childTnLst>
                                </p:cTn>
                              </p:par>
                              <p:par>
                                <p:cTn id="49" nodeType="withEffect" fill="hold" presetClass="entr" presetID="1">
                                  <p:stCondLst>
                                    <p:cond delay="0"/>
                                  </p:stCondLst>
                                  <p:childTnLst>
                                    <p:set>
                                      <p:cBhvr>
                                        <p:cTn id="50" dur="1" fill="hold">
                                          <p:stCondLst>
                                            <p:cond delay="0"/>
                                          </p:stCondLst>
                                        </p:cTn>
                                        <p:tgtEl>
                                          <p:spTgt spid="335">
                                            <p:txEl>
                                              <p:pRg st="101" end="159"/>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bg>
      <p:bgPr>
        <a:blipFill>
          <a:blip r:embed="rId1"/>
          <a:stretch>
            <a:fillRect/>
          </a:stretch>
        </a:blipFill>
      </p:bgPr>
    </p:bg>
    <p:spTree>
      <p:nvGrpSpPr>
        <p:cNvPr id="1" name=""/>
        <p:cNvGrpSpPr/>
        <p:nvPr/>
      </p:nvGrpSpPr>
      <p:grpSpPr>
        <a:xfrm>
          <a:off x="0" y="0"/>
          <a:ext cx="0" cy="0"/>
          <a:chOff x="0" y="0"/>
          <a:chExt cx="0" cy="0"/>
        </a:xfrm>
      </p:grpSpPr>
      <p:sp>
        <p:nvSpPr>
          <p:cNvPr id="336" name="TextShape 1"/>
          <p:cNvSpPr txBox="1"/>
          <p:nvPr/>
        </p:nvSpPr>
        <p:spPr>
          <a:xfrm>
            <a:off x="1403640" y="3069000"/>
            <a:ext cx="6400440" cy="1752120"/>
          </a:xfrm>
          <a:prstGeom prst="rect">
            <a:avLst/>
          </a:prstGeom>
          <a:noFill/>
          <a:ln>
            <a:noFill/>
          </a:ln>
        </p:spPr>
        <p:txBody>
          <a:bodyPr/>
          <a:p>
            <a:pPr algn="ctr">
              <a:lnSpc>
                <a:spcPct val="100000"/>
              </a:lnSpc>
            </a:pPr>
            <a:r>
              <a:rPr lang="de-DE" sz="3200" strike="noStrike">
                <a:solidFill>
                  <a:srgbClr val="003600"/>
                </a:solidFill>
                <a:latin typeface="Calibri"/>
              </a:rPr>
              <a:t>Thank you!</a:t>
            </a:r>
            <a:r>
              <a:rPr lang="de-DE" sz="3200" strike="noStrike" u="sng">
                <a:solidFill>
                  <a:srgbClr val="0000ff"/>
                </a:solidFill>
                <a:latin typeface="Calibri"/>
                <a:hlinkClick r:id="rId2"/>
              </a:rPr>
              <a:t>www.susfans.eu</a:t>
            </a:r>
            <a:r>
              <a:rPr lang="de-DE" sz="3200" strike="noStrike">
                <a:solidFill>
                  <a:srgbClr val="003600"/>
                </a:solidFill>
                <a:latin typeface="Calibri"/>
              </a:rPr>
              <a:t>
</a:t>
            </a:r>
            <a:r>
              <a:rPr lang="de-DE" sz="3200" strike="noStrike" u="sng">
                <a:solidFill>
                  <a:srgbClr val="0000ff"/>
                </a:solidFill>
                <a:latin typeface="Calibri"/>
                <a:hlinkClick r:id="rId3"/>
              </a:rPr>
              <a:t>thom.achterbosch@wur.nl</a:t>
            </a:r>
            <a:r>
              <a:rPr lang="de-DE" sz="3200" strike="noStrike">
                <a:solidFill>
                  <a:srgbClr val="003600"/>
                </a:solidFill>
                <a:latin typeface="Calibri"/>
              </a:rPr>
              <a:t> </a:t>
            </a:r>
            <a:endParaRPr/>
          </a:p>
        </p:txBody>
      </p:sp>
    </p:spTree>
  </p:cSld>
  <p:timing>
    <p:tnLst>
      <p:par>
        <p:cTn id="51" dur="indefinite" restart="never" nodeType="tmRoot">
          <p:childTnLst>
            <p:seq>
              <p:cTn id="5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0" name="TextShape 1"/>
          <p:cNvSpPr txBox="1"/>
          <p:nvPr/>
        </p:nvSpPr>
        <p:spPr>
          <a:xfrm>
            <a:off x="468000" y="2277000"/>
            <a:ext cx="8260200" cy="2880000"/>
          </a:xfrm>
          <a:prstGeom prst="rect">
            <a:avLst/>
          </a:prstGeom>
          <a:noFill/>
          <a:ln>
            <a:noFill/>
          </a:ln>
        </p:spPr>
        <p:txBody>
          <a:bodyPr lIns="0" rIns="0" tIns="0" bIns="0"/>
          <a:p>
            <a:pPr>
              <a:lnSpc>
                <a:spcPct val="100000"/>
              </a:lnSpc>
            </a:pPr>
            <a:r>
              <a:rPr i="1" lang="nl-NL" sz="2800" strike="noStrike">
                <a:solidFill>
                  <a:srgbClr val="000000"/>
                </a:solidFill>
                <a:latin typeface="Calibri"/>
              </a:rPr>
              <a:t>Working with partners towards EU food systems for health, environment and enterprise...</a:t>
            </a:r>
            <a:endParaRPr/>
          </a:p>
          <a:p>
            <a:pPr>
              <a:lnSpc>
                <a:spcPct val="100000"/>
              </a:lnSpc>
            </a:pPr>
            <a:endParaRPr/>
          </a:p>
          <a:p>
            <a:pPr>
              <a:lnSpc>
                <a:spcPct val="100000"/>
              </a:lnSpc>
            </a:pPr>
            <a:r>
              <a:rPr i="1" lang="nl-NL" sz="2800" strike="noStrike">
                <a:solidFill>
                  <a:srgbClr val="000000"/>
                </a:solidFill>
                <a:latin typeface="Calibri"/>
              </a:rPr>
              <a:t>...By delivering high-quality research on metrics, models and foresight to support evidence-based policies and innovation strategies for a sustainable and food and nutrition secure EU.</a:t>
            </a:r>
            <a:endParaRPr/>
          </a:p>
          <a:p>
            <a:pPr>
              <a:lnSpc>
                <a:spcPts val="1270"/>
              </a:lnSpc>
            </a:pPr>
            <a:endParaRPr/>
          </a:p>
        </p:txBody>
      </p:sp>
      <p:sp>
        <p:nvSpPr>
          <p:cNvPr id="201" name="CustomShape 2"/>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02" name="Picture 2" descr=""/>
          <p:cNvPicPr/>
          <p:nvPr/>
        </p:nvPicPr>
        <p:blipFill>
          <a:blip r:embed="rId1"/>
          <a:stretch/>
        </p:blipFill>
        <p:spPr>
          <a:xfrm>
            <a:off x="8040240" y="6341400"/>
            <a:ext cx="687960" cy="459720"/>
          </a:xfrm>
          <a:prstGeom prst="rect">
            <a:avLst/>
          </a:prstGeom>
          <a:ln>
            <a:noFill/>
          </a:ln>
        </p:spPr>
      </p:pic>
      <p:sp>
        <p:nvSpPr>
          <p:cNvPr id="203" name="CustomShape 3"/>
          <p:cNvSpPr/>
          <p:nvPr/>
        </p:nvSpPr>
        <p:spPr>
          <a:xfrm>
            <a:off x="7408080" y="6309360"/>
            <a:ext cx="694800" cy="547200"/>
          </a:xfrm>
          <a:prstGeom prst="rect">
            <a:avLst/>
          </a:prstGeom>
          <a:noFill/>
          <a:ln>
            <a:noFill/>
          </a:ln>
        </p:spPr>
        <p:style>
          <a:lnRef idx="0"/>
          <a:fillRef idx="0"/>
          <a:effectRef idx="0"/>
          <a:fontRef idx="minor"/>
        </p:style>
        <p:txBody>
          <a:bodyPr wrap="none" lIns="90000" rIns="90000" tIns="45000" bIns="45000"/>
          <a:p>
            <a:pPr>
              <a:lnSpc>
                <a:spcPct val="100000"/>
              </a:lnSpc>
            </a:pPr>
            <a:r>
              <a:rPr lang="de-DE" sz="1000" strike="noStrike">
                <a:solidFill>
                  <a:srgbClr val="000000"/>
                </a:solidFill>
                <a:latin typeface="Calibri"/>
              </a:rPr>
              <a:t>H2020</a:t>
            </a:r>
            <a:endParaRPr/>
          </a:p>
          <a:p>
            <a:pPr>
              <a:lnSpc>
                <a:spcPct val="100000"/>
              </a:lnSpc>
            </a:pPr>
            <a:r>
              <a:rPr lang="de-DE" sz="1000" strike="noStrike">
                <a:solidFill>
                  <a:srgbClr val="000000"/>
                </a:solidFill>
                <a:latin typeface="Calibri"/>
              </a:rPr>
              <a:t>Grant no. </a:t>
            </a:r>
            <a:endParaRPr/>
          </a:p>
          <a:p>
            <a:pPr>
              <a:lnSpc>
                <a:spcPct val="100000"/>
              </a:lnSpc>
            </a:pPr>
            <a:r>
              <a:rPr lang="de-DE" sz="1000" strike="noStrike">
                <a:solidFill>
                  <a:srgbClr val="000000"/>
                </a:solidFill>
                <a:latin typeface="Calibri"/>
              </a:rPr>
              <a:t>633692 </a:t>
            </a:r>
            <a:endParaRPr/>
          </a:p>
        </p:txBody>
      </p:sp>
      <p:sp>
        <p:nvSpPr>
          <p:cNvPr id="204" name="CustomShape 4"/>
          <p:cNvSpPr/>
          <p:nvPr/>
        </p:nvSpPr>
        <p:spPr>
          <a:xfrm>
            <a:off x="6459480" y="389160"/>
            <a:ext cx="2504520" cy="942840"/>
          </a:xfrm>
          <a:prstGeom prst="rect">
            <a:avLst/>
          </a:prstGeom>
          <a:noFill/>
          <a:ln>
            <a:noFill/>
          </a:ln>
        </p:spPr>
        <p:style>
          <a:lnRef idx="0"/>
          <a:fillRef idx="0"/>
          <a:effectRef idx="0"/>
          <a:fontRef idx="minor"/>
        </p:style>
        <p:txBody>
          <a:bodyPr lIns="90000" rIns="90000" tIns="45000" bIns="45000"/>
          <a:p>
            <a:pPr>
              <a:lnSpc>
                <a:spcPct val="100000"/>
              </a:lnSpc>
            </a:pPr>
            <a:r>
              <a:rPr lang="de-DE" sz="1400" strike="noStrike">
                <a:solidFill>
                  <a:srgbClr val="003600"/>
                </a:solidFill>
                <a:latin typeface="Calibri"/>
              </a:rPr>
              <a:t>Interdisciplinary research on metrics, models and foresight for sustainable food and nutrition security in Europe </a:t>
            </a:r>
            <a:endParaRPr/>
          </a:p>
        </p:txBody>
      </p:sp>
      <p:pic>
        <p:nvPicPr>
          <p:cNvPr id="205" name="Picture 7" descr=""/>
          <p:cNvPicPr/>
          <p:nvPr/>
        </p:nvPicPr>
        <p:blipFill>
          <a:blip r:embed="rId2"/>
          <a:stretch/>
        </p:blipFill>
        <p:spPr>
          <a:xfrm>
            <a:off x="32040" y="6237360"/>
            <a:ext cx="2163240" cy="63792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TextShape 1"/>
          <p:cNvSpPr txBox="1"/>
          <p:nvPr/>
        </p:nvSpPr>
        <p:spPr>
          <a:xfrm>
            <a:off x="1979640" y="361080"/>
            <a:ext cx="6717600" cy="633600"/>
          </a:xfrm>
          <a:prstGeom prst="rect">
            <a:avLst/>
          </a:prstGeom>
          <a:noFill/>
          <a:ln>
            <a:noFill/>
          </a:ln>
        </p:spPr>
        <p:txBody>
          <a:bodyPr lIns="0" rIns="0" tIns="0" bIns="0"/>
          <a:p>
            <a:pPr>
              <a:lnSpc>
                <a:spcPct val="100000"/>
              </a:lnSpc>
            </a:pPr>
            <a:r>
              <a:rPr lang="nl-NL" sz="3200" strike="noStrike">
                <a:solidFill>
                  <a:srgbClr val="ffffff"/>
                </a:solidFill>
                <a:latin typeface="Calibri"/>
              </a:rPr>
              <a:t>EU Sustainable food &amp; nutrition security</a:t>
            </a:r>
            <a:r>
              <a:rPr lang="nl-NL" sz="3200" strike="noStrike">
                <a:solidFill>
                  <a:srgbClr val="ffffff"/>
                </a:solidFill>
                <a:latin typeface="Calibri"/>
              </a:rPr>
              <a:t>
</a:t>
            </a:r>
            <a:r>
              <a:rPr lang="nl-NL" sz="3200" strike="noStrike">
                <a:solidFill>
                  <a:srgbClr val="ffffff"/>
                </a:solidFill>
                <a:latin typeface="Calibri"/>
              </a:rPr>
              <a:t>– food system public goods and “bads”</a:t>
            </a:r>
            <a:endParaRPr/>
          </a:p>
        </p:txBody>
      </p:sp>
      <p:sp>
        <p:nvSpPr>
          <p:cNvPr id="207" name="CustomShape 2"/>
          <p:cNvSpPr/>
          <p:nvPr/>
        </p:nvSpPr>
        <p:spPr>
          <a:xfrm>
            <a:off x="323640" y="1859040"/>
            <a:ext cx="3164040" cy="1260360"/>
          </a:xfrm>
          <a:prstGeom prst="rect">
            <a:avLst/>
          </a:prstGeom>
          <a:noFill/>
          <a:ln>
            <a:noFill/>
          </a:ln>
        </p:spPr>
        <p:style>
          <a:lnRef idx="0"/>
          <a:fillRef idx="0"/>
          <a:effectRef idx="0"/>
          <a:fontRef idx="minor"/>
        </p:style>
        <p:txBody>
          <a:bodyPr lIns="0" rIns="0" tIns="0" bIns="0"/>
          <a:p>
            <a:pPr>
              <a:lnSpc>
                <a:spcPct val="100000"/>
              </a:lnSpc>
            </a:pPr>
            <a:r>
              <a:rPr b="1" lang="de-DE" sz="2400" strike="noStrike">
                <a:solidFill>
                  <a:srgbClr val="0070c0"/>
                </a:solidFill>
                <a:latin typeface="Calibri"/>
              </a:rPr>
              <a:t>20-75%</a:t>
            </a:r>
            <a:r>
              <a:rPr lang="de-DE" sz="2400" strike="noStrike">
                <a:solidFill>
                  <a:srgbClr val="0070c0"/>
                </a:solidFill>
                <a:latin typeface="Calibri"/>
              </a:rPr>
              <a:t> </a:t>
            </a:r>
            <a:r>
              <a:rPr b="1" lang="de-DE" sz="2400" strike="noStrike">
                <a:solidFill>
                  <a:srgbClr val="0070c0"/>
                </a:solidFill>
                <a:latin typeface="Calibri"/>
              </a:rPr>
              <a:t>of cancers</a:t>
            </a:r>
            <a:endParaRPr/>
          </a:p>
          <a:p>
            <a:pPr>
              <a:lnSpc>
                <a:spcPct val="100000"/>
              </a:lnSpc>
            </a:pPr>
            <a:r>
              <a:rPr lang="de-DE" sz="2400" strike="noStrike">
                <a:solidFill>
                  <a:srgbClr val="0070c0"/>
                </a:solidFill>
                <a:latin typeface="Calibri"/>
              </a:rPr>
              <a:t>is attributable to diet</a:t>
            </a:r>
            <a:endParaRPr/>
          </a:p>
          <a:p>
            <a:pPr>
              <a:lnSpc>
                <a:spcPct val="100000"/>
              </a:lnSpc>
            </a:pPr>
            <a:r>
              <a:rPr i="1" lang="de-DE" sz="1400" strike="noStrike">
                <a:solidFill>
                  <a:srgbClr val="0070c0"/>
                </a:solidFill>
                <a:latin typeface="Calibri"/>
              </a:rPr>
              <a:t>(WCRF, 1997)</a:t>
            </a:r>
            <a:endParaRPr/>
          </a:p>
          <a:p>
            <a:pPr>
              <a:lnSpc>
                <a:spcPct val="100000"/>
              </a:lnSpc>
            </a:pPr>
            <a:endParaRPr/>
          </a:p>
        </p:txBody>
      </p:sp>
      <p:sp>
        <p:nvSpPr>
          <p:cNvPr id="208" name="CustomShape 3"/>
          <p:cNvSpPr/>
          <p:nvPr/>
        </p:nvSpPr>
        <p:spPr>
          <a:xfrm>
            <a:off x="3672000" y="2121480"/>
            <a:ext cx="1439640" cy="1439640"/>
          </a:xfrm>
          <a:prstGeom prst="triangle">
            <a:avLst>
              <a:gd name="adj" fmla="val 50000"/>
            </a:avLst>
          </a:prstGeom>
          <a:solidFill>
            <a:srgbClr val="0070c0"/>
          </a:solidFill>
          <a:ln>
            <a:solidFill>
              <a:srgbClr val="0070c0"/>
            </a:solidFill>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sp>
      <p:sp>
        <p:nvSpPr>
          <p:cNvPr id="209" name="CustomShape 4"/>
          <p:cNvSpPr/>
          <p:nvPr/>
        </p:nvSpPr>
        <p:spPr>
          <a:xfrm>
            <a:off x="2915640" y="3717000"/>
            <a:ext cx="1439640" cy="1439640"/>
          </a:xfrm>
          <a:prstGeom prst="triangle">
            <a:avLst>
              <a:gd name="adj" fmla="val 50000"/>
            </a:avLst>
          </a:prstGeom>
          <a:solidFill>
            <a:srgbClr val="ff7c80"/>
          </a:solidFill>
          <a:ln>
            <a:solidFill>
              <a:srgbClr val="ff7c80"/>
            </a:solidFill>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sp>
      <p:sp>
        <p:nvSpPr>
          <p:cNvPr id="210" name="CustomShape 5"/>
          <p:cNvSpPr/>
          <p:nvPr/>
        </p:nvSpPr>
        <p:spPr>
          <a:xfrm rot="10800000">
            <a:off x="5112000" y="5073840"/>
            <a:ext cx="1439640" cy="1439640"/>
          </a:xfrm>
          <a:prstGeom prst="triangle">
            <a:avLst>
              <a:gd name="adj" fmla="val 50000"/>
            </a:avLst>
          </a:prstGeom>
          <a:solidFill>
            <a:schemeClr val="accent1">
              <a:lumMod val="20000"/>
              <a:lumOff val="80000"/>
            </a:schemeClr>
          </a:solidFill>
          <a:ln>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sp>
      <p:sp>
        <p:nvSpPr>
          <p:cNvPr id="211" name="CustomShape 6"/>
          <p:cNvSpPr/>
          <p:nvPr/>
        </p:nvSpPr>
        <p:spPr>
          <a:xfrm>
            <a:off x="4428000" y="3717000"/>
            <a:ext cx="1439640" cy="1439640"/>
          </a:xfrm>
          <a:prstGeom prst="triangle">
            <a:avLst>
              <a:gd name="adj" fmla="val 50000"/>
            </a:avLst>
          </a:prstGeom>
          <a:solidFill>
            <a:srgbClr val="00b050"/>
          </a:solidFill>
          <a:ln>
            <a:solidFill>
              <a:srgbClr val="00b050"/>
            </a:solidFill>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sp>
      <p:pic>
        <p:nvPicPr>
          <p:cNvPr id="212" name="Picture 9" descr=""/>
          <p:cNvPicPr/>
          <p:nvPr/>
        </p:nvPicPr>
        <p:blipFill>
          <a:blip r:embed="rId1"/>
          <a:stretch/>
        </p:blipFill>
        <p:spPr>
          <a:xfrm>
            <a:off x="4153680" y="2860920"/>
            <a:ext cx="476280" cy="476280"/>
          </a:xfrm>
          <a:prstGeom prst="rect">
            <a:avLst/>
          </a:prstGeom>
          <a:ln>
            <a:noFill/>
          </a:ln>
        </p:spPr>
      </p:pic>
      <p:pic>
        <p:nvPicPr>
          <p:cNvPr id="213" name="Picture 10" descr=""/>
          <p:cNvPicPr/>
          <p:nvPr/>
        </p:nvPicPr>
        <p:blipFill>
          <a:blip r:embed="rId2"/>
          <a:stretch/>
        </p:blipFill>
        <p:spPr>
          <a:xfrm>
            <a:off x="3333600" y="4363920"/>
            <a:ext cx="604440" cy="604440"/>
          </a:xfrm>
          <a:prstGeom prst="rect">
            <a:avLst/>
          </a:prstGeom>
          <a:ln>
            <a:noFill/>
          </a:ln>
        </p:spPr>
      </p:pic>
      <p:pic>
        <p:nvPicPr>
          <p:cNvPr id="214" name="Picture 11" descr=""/>
          <p:cNvPicPr/>
          <p:nvPr/>
        </p:nvPicPr>
        <p:blipFill>
          <a:blip r:embed="rId3"/>
          <a:stretch/>
        </p:blipFill>
        <p:spPr>
          <a:xfrm>
            <a:off x="4788000" y="4449600"/>
            <a:ext cx="597960" cy="597960"/>
          </a:xfrm>
          <a:prstGeom prst="rect">
            <a:avLst/>
          </a:prstGeom>
          <a:ln>
            <a:noFill/>
          </a:ln>
        </p:spPr>
      </p:pic>
      <p:pic>
        <p:nvPicPr>
          <p:cNvPr id="215" name="Picture 12" descr=""/>
          <p:cNvPicPr/>
          <p:nvPr/>
        </p:nvPicPr>
        <p:blipFill>
          <a:blip r:embed="rId4"/>
          <a:srcRect l="14677" t="7838" r="15014" b="20627"/>
          <a:stretch/>
        </p:blipFill>
        <p:spPr>
          <a:xfrm>
            <a:off x="4140000" y="3814200"/>
            <a:ext cx="524160" cy="622440"/>
          </a:xfrm>
          <a:prstGeom prst="rect">
            <a:avLst/>
          </a:prstGeom>
          <a:ln>
            <a:noFill/>
          </a:ln>
        </p:spPr>
      </p:pic>
      <p:sp>
        <p:nvSpPr>
          <p:cNvPr id="216" name="CustomShape 7"/>
          <p:cNvSpPr/>
          <p:nvPr/>
        </p:nvSpPr>
        <p:spPr>
          <a:xfrm>
            <a:off x="5238360" y="4365000"/>
            <a:ext cx="3725640" cy="1949760"/>
          </a:xfrm>
          <a:prstGeom prst="rect">
            <a:avLst/>
          </a:prstGeom>
          <a:noFill/>
          <a:ln>
            <a:noFill/>
          </a:ln>
        </p:spPr>
        <p:style>
          <a:lnRef idx="0"/>
          <a:fillRef idx="0"/>
          <a:effectRef idx="0"/>
          <a:fontRef idx="minor"/>
        </p:style>
        <p:txBody>
          <a:bodyPr lIns="90000" rIns="90000" tIns="45000" bIns="45000"/>
          <a:p>
            <a:pPr algn="r">
              <a:lnSpc>
                <a:spcPct val="100000"/>
              </a:lnSpc>
            </a:pPr>
            <a:r>
              <a:rPr b="1" lang="de-DE" sz="2400" strike="noStrike">
                <a:solidFill>
                  <a:srgbClr val="00b050"/>
                </a:solidFill>
                <a:latin typeface="Calibri"/>
              </a:rPr>
              <a:t>CC, resource eff., biofuel, food losses</a:t>
            </a:r>
            <a:endParaRPr/>
          </a:p>
          <a:p>
            <a:pPr algn="r">
              <a:lnSpc>
                <a:spcPct val="100000"/>
              </a:lnSpc>
            </a:pPr>
            <a:r>
              <a:rPr b="1" lang="de-DE" sz="2000" strike="noStrike">
                <a:solidFill>
                  <a:srgbClr val="00b050"/>
                </a:solidFill>
                <a:latin typeface="Calibri"/>
              </a:rPr>
              <a:t>15-28% </a:t>
            </a:r>
            <a:r>
              <a:rPr lang="de-DE" sz="2000" strike="noStrike">
                <a:solidFill>
                  <a:srgbClr val="00b050"/>
                </a:solidFill>
                <a:latin typeface="Calibri"/>
              </a:rPr>
              <a:t>of total</a:t>
            </a:r>
            <a:endParaRPr/>
          </a:p>
          <a:p>
            <a:pPr algn="r">
              <a:lnSpc>
                <a:spcPct val="100000"/>
              </a:lnSpc>
            </a:pPr>
            <a:r>
              <a:rPr lang="de-DE" sz="2000" strike="noStrike">
                <a:solidFill>
                  <a:srgbClr val="00b050"/>
                </a:solidFill>
                <a:latin typeface="Calibri"/>
              </a:rPr>
              <a:t> </a:t>
            </a:r>
            <a:r>
              <a:rPr lang="de-DE" sz="2000" strike="noStrike">
                <a:solidFill>
                  <a:srgbClr val="00b050"/>
                </a:solidFill>
                <a:latin typeface="Calibri"/>
              </a:rPr>
              <a:t>GHGe is attributable to food consumption</a:t>
            </a:r>
            <a:endParaRPr/>
          </a:p>
          <a:p>
            <a:pPr algn="r">
              <a:lnSpc>
                <a:spcPct val="100000"/>
              </a:lnSpc>
            </a:pPr>
            <a:r>
              <a:rPr i="1" lang="de-DE" sz="1400" strike="noStrike">
                <a:solidFill>
                  <a:srgbClr val="00b050"/>
                </a:solidFill>
                <a:latin typeface="Calibri"/>
              </a:rPr>
              <a:t>(Garnett, 2011)</a:t>
            </a:r>
            <a:endParaRPr/>
          </a:p>
        </p:txBody>
      </p:sp>
      <p:sp>
        <p:nvSpPr>
          <p:cNvPr id="217" name="CustomShape 8"/>
          <p:cNvSpPr/>
          <p:nvPr/>
        </p:nvSpPr>
        <p:spPr>
          <a:xfrm>
            <a:off x="323640" y="4005000"/>
            <a:ext cx="2820960" cy="1783440"/>
          </a:xfrm>
          <a:prstGeom prst="rect">
            <a:avLst/>
          </a:prstGeom>
          <a:noFill/>
          <a:ln>
            <a:noFill/>
          </a:ln>
        </p:spPr>
        <p:style>
          <a:lnRef idx="0"/>
          <a:fillRef idx="0"/>
          <a:effectRef idx="0"/>
          <a:fontRef idx="minor"/>
        </p:style>
        <p:txBody>
          <a:bodyPr/>
          <a:p>
            <a:pPr>
              <a:lnSpc>
                <a:spcPct val="100000"/>
              </a:lnSpc>
            </a:pPr>
            <a:r>
              <a:rPr b="1" lang="de-DE" sz="2400" strike="noStrike">
                <a:solidFill>
                  <a:srgbClr val="ff4b4f"/>
                </a:solidFill>
                <a:latin typeface="Calibri"/>
              </a:rPr>
              <a:t>Growth &amp; jobs</a:t>
            </a:r>
            <a:endParaRPr/>
          </a:p>
          <a:p>
            <a:pPr>
              <a:lnSpc>
                <a:spcPct val="100000"/>
              </a:lnSpc>
            </a:pPr>
            <a:r>
              <a:rPr lang="de-DE" sz="2000" strike="noStrike">
                <a:solidFill>
                  <a:srgbClr val="ff4b4f"/>
                </a:solidFill>
                <a:latin typeface="Calibri"/>
              </a:rPr>
              <a:t>In EU MS farms, fishing &amp; food/bev industries contribute</a:t>
            </a:r>
            <a:endParaRPr/>
          </a:p>
          <a:p>
            <a:pPr>
              <a:lnSpc>
                <a:spcPct val="100000"/>
              </a:lnSpc>
            </a:pPr>
            <a:r>
              <a:rPr b="1" lang="de-DE" sz="2000" strike="noStrike">
                <a:solidFill>
                  <a:srgbClr val="ff4b4f"/>
                </a:solidFill>
                <a:latin typeface="Calibri"/>
              </a:rPr>
              <a:t>5-15% of  GDP; </a:t>
            </a:r>
            <a:r>
              <a:rPr b="1" lang="de-DE" sz="2000" strike="noStrike">
                <a:solidFill>
                  <a:srgbClr val="ff4b4f"/>
                </a:solidFill>
                <a:latin typeface="Calibri"/>
              </a:rPr>
              <a:t>
</a:t>
            </a:r>
            <a:r>
              <a:rPr b="1" lang="de-DE" sz="2000" strike="noStrike">
                <a:solidFill>
                  <a:srgbClr val="ff4b4f"/>
                </a:solidFill>
                <a:latin typeface="Calibri"/>
              </a:rPr>
              <a:t>1-30% of jobs </a:t>
            </a:r>
            <a:endParaRPr/>
          </a:p>
          <a:p>
            <a:pPr>
              <a:lnSpc>
                <a:spcPct val="100000"/>
              </a:lnSpc>
            </a:pPr>
            <a:r>
              <a:rPr lang="de-DE" sz="2000" strike="noStrike">
                <a:solidFill>
                  <a:srgbClr val="ff4b4f"/>
                </a:solidFill>
                <a:latin typeface="Calibri"/>
              </a:rPr>
              <a:t>(</a:t>
            </a:r>
            <a:r>
              <a:rPr lang="de-DE" sz="1400" strike="noStrike">
                <a:solidFill>
                  <a:srgbClr val="ff4b4f"/>
                </a:solidFill>
                <a:latin typeface="Calibri"/>
              </a:rPr>
              <a:t>Eurostat 2015)</a:t>
            </a:r>
            <a:endParaRPr/>
          </a:p>
        </p:txBody>
      </p:sp>
      <p:sp>
        <p:nvSpPr>
          <p:cNvPr id="218" name="CustomShape 9"/>
          <p:cNvSpPr/>
          <p:nvPr/>
        </p:nvSpPr>
        <p:spPr>
          <a:xfrm>
            <a:off x="4535280" y="1696320"/>
            <a:ext cx="4464000" cy="2329200"/>
          </a:xfrm>
          <a:prstGeom prst="rect">
            <a:avLst/>
          </a:prstGeom>
          <a:noFill/>
          <a:ln>
            <a:noFill/>
          </a:ln>
        </p:spPr>
        <p:style>
          <a:lnRef idx="0"/>
          <a:fillRef idx="0"/>
          <a:effectRef idx="0"/>
          <a:fontRef idx="minor"/>
        </p:style>
        <p:txBody>
          <a:bodyPr/>
          <a:p>
            <a:pPr algn="r">
              <a:lnSpc>
                <a:spcPct val="100000"/>
              </a:lnSpc>
            </a:pPr>
            <a:r>
              <a:rPr b="1" lang="de-DE" sz="2400" strike="noStrike">
                <a:solidFill>
                  <a:srgbClr val="0070c0"/>
                </a:solidFill>
                <a:latin typeface="Calibri"/>
              </a:rPr>
              <a:t>Burden of disease; </a:t>
            </a:r>
            <a:r>
              <a:rPr b="1" lang="de-DE" sz="2400" strike="noStrike">
                <a:solidFill>
                  <a:srgbClr val="0070c0"/>
                </a:solidFill>
                <a:latin typeface="Calibri"/>
              </a:rPr>
              <a:t>
</a:t>
            </a:r>
            <a:r>
              <a:rPr b="1" lang="de-DE" sz="2400" strike="noStrike">
                <a:solidFill>
                  <a:srgbClr val="0070c0"/>
                </a:solidFill>
                <a:latin typeface="Calibri"/>
              </a:rPr>
              <a:t>calorie deficiency (in NMS) </a:t>
            </a:r>
            <a:endParaRPr/>
          </a:p>
          <a:p>
            <a:pPr algn="r">
              <a:lnSpc>
                <a:spcPct val="100000"/>
              </a:lnSpc>
            </a:pPr>
            <a:r>
              <a:rPr b="1" lang="de-DE" sz="2000" strike="noStrike">
                <a:solidFill>
                  <a:srgbClr val="0070c0"/>
                </a:solidFill>
                <a:latin typeface="Calibri"/>
              </a:rPr>
              <a:t>10% </a:t>
            </a:r>
            <a:r>
              <a:rPr lang="de-DE" sz="2000" strike="noStrike">
                <a:solidFill>
                  <a:srgbClr val="0070c0"/>
                </a:solidFill>
                <a:latin typeface="Calibri"/>
              </a:rPr>
              <a:t>↘ fruits &amp; vegetables, ↗salts</a:t>
            </a:r>
            <a:endParaRPr/>
          </a:p>
          <a:p>
            <a:pPr algn="r">
              <a:lnSpc>
                <a:spcPct val="100000"/>
              </a:lnSpc>
            </a:pPr>
            <a:r>
              <a:rPr b="1" lang="de-DE" sz="2000" strike="noStrike">
                <a:solidFill>
                  <a:srgbClr val="0070c0"/>
                </a:solidFill>
                <a:latin typeface="Calibri"/>
              </a:rPr>
              <a:t>8% </a:t>
            </a:r>
            <a:r>
              <a:rPr lang="de-DE" sz="2000" strike="noStrike">
                <a:solidFill>
                  <a:srgbClr val="0070c0"/>
                </a:solidFill>
                <a:latin typeface="Calibri"/>
              </a:rPr>
              <a:t>underweight (children)</a:t>
            </a:r>
            <a:endParaRPr/>
          </a:p>
          <a:p>
            <a:pPr algn="r">
              <a:lnSpc>
                <a:spcPct val="100000"/>
              </a:lnSpc>
            </a:pPr>
            <a:r>
              <a:rPr b="1" lang="de-DE" sz="2000" strike="noStrike">
                <a:solidFill>
                  <a:srgbClr val="0070c0"/>
                </a:solidFill>
                <a:latin typeface="Calibri"/>
              </a:rPr>
              <a:t>	</a:t>
            </a:r>
            <a:r>
              <a:rPr b="1" lang="de-DE" sz="2000" strike="noStrike">
                <a:solidFill>
                  <a:srgbClr val="0070c0"/>
                </a:solidFill>
                <a:latin typeface="Calibri"/>
              </a:rPr>
              <a:t> </a:t>
            </a:r>
            <a:r>
              <a:rPr i="1" lang="de-DE" sz="1400" strike="noStrike">
                <a:solidFill>
                  <a:srgbClr val="0070c0"/>
                </a:solidFill>
                <a:latin typeface="Calibri"/>
              </a:rPr>
              <a:t>(Lim, 2010)</a:t>
            </a:r>
            <a:endParaRPr/>
          </a:p>
          <a:p>
            <a:pPr algn="r">
              <a:lnSpc>
                <a:spcPct val="100000"/>
              </a:lnSpc>
            </a:pPr>
            <a:r>
              <a:rPr b="1" lang="de-DE" sz="2000" strike="noStrike">
                <a:solidFill>
                  <a:srgbClr val="0070c0"/>
                </a:solidFill>
                <a:latin typeface="Calibri"/>
              </a:rPr>
              <a:t>5-7% of people </a:t>
            </a:r>
            <a:endParaRPr/>
          </a:p>
          <a:p>
            <a:pPr algn="r">
              <a:lnSpc>
                <a:spcPct val="100000"/>
              </a:lnSpc>
            </a:pPr>
            <a:r>
              <a:rPr lang="de-DE" sz="2000" strike="noStrike">
                <a:solidFill>
                  <a:srgbClr val="0070c0"/>
                </a:solidFill>
                <a:latin typeface="Calibri"/>
              </a:rPr>
              <a:t>in NMS undernourished </a:t>
            </a:r>
            <a:endParaRPr/>
          </a:p>
          <a:p>
            <a:pPr algn="r">
              <a:lnSpc>
                <a:spcPct val="100000"/>
              </a:lnSpc>
            </a:pPr>
            <a:r>
              <a:rPr i="1" lang="de-DE" sz="1400" strike="noStrike">
                <a:solidFill>
                  <a:srgbClr val="0070c0"/>
                </a:solidFill>
                <a:latin typeface="Calibri"/>
              </a:rPr>
              <a:t>(IFPRI, 2014; Cockx et al. 2015)</a:t>
            </a:r>
            <a:endParaRPr/>
          </a:p>
          <a:p>
            <a:pPr algn="r">
              <a:lnSpc>
                <a:spcPct val="100000"/>
              </a:lnSpc>
            </a:pPr>
            <a:r>
              <a:rPr i="1" lang="de-DE" sz="1400" strike="noStrike">
                <a:solidFill>
                  <a:srgbClr val="0070c0"/>
                </a:solidFill>
                <a:latin typeface="Calibri"/>
              </a:rPr>
              <a:t>	</a:t>
            </a:r>
            <a:r>
              <a:rPr i="1" lang="de-DE" sz="1400" strike="noStrike">
                <a:solidFill>
                  <a:srgbClr val="0070c0"/>
                </a:solidFill>
                <a:latin typeface="Calibri"/>
              </a:rPr>
              <a:t>	</a:t>
            </a:r>
            <a:endParaRPr/>
          </a:p>
          <a:p>
            <a:pPr algn="r">
              <a:lnSpc>
                <a:spcPct val="100000"/>
              </a:lnSpc>
            </a:pPr>
            <a:endParaRPr/>
          </a:p>
          <a:p>
            <a:pPr algn="r">
              <a:lnSpc>
                <a:spcPct val="100000"/>
              </a:lnSpc>
            </a:pPr>
            <a:endParaRPr/>
          </a:p>
        </p:txBody>
      </p:sp>
      <p:sp>
        <p:nvSpPr>
          <p:cNvPr id="219" name="CustomShape 10"/>
          <p:cNvSpPr/>
          <p:nvPr/>
        </p:nvSpPr>
        <p:spPr>
          <a:xfrm>
            <a:off x="3996000" y="3213000"/>
            <a:ext cx="89820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ffffff"/>
                </a:solidFill>
                <a:latin typeface="Calibri"/>
              </a:rPr>
              <a:t>people</a:t>
            </a:r>
            <a:endParaRPr/>
          </a:p>
        </p:txBody>
      </p:sp>
      <p:sp>
        <p:nvSpPr>
          <p:cNvPr id="220" name="CustomShape 11"/>
          <p:cNvSpPr/>
          <p:nvPr/>
        </p:nvSpPr>
        <p:spPr>
          <a:xfrm rot="3753600">
            <a:off x="3496680" y="4288680"/>
            <a:ext cx="86364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ffffff"/>
                </a:solidFill>
                <a:latin typeface="Calibri"/>
              </a:rPr>
              <a:t>profit</a:t>
            </a:r>
            <a:endParaRPr/>
          </a:p>
        </p:txBody>
      </p:sp>
      <p:sp>
        <p:nvSpPr>
          <p:cNvPr id="221" name="CustomShape 12"/>
          <p:cNvSpPr/>
          <p:nvPr/>
        </p:nvSpPr>
        <p:spPr>
          <a:xfrm rot="17806200">
            <a:off x="4460400" y="4253760"/>
            <a:ext cx="86364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ffffff"/>
                </a:solidFill>
                <a:latin typeface="Calibri"/>
              </a:rPr>
              <a:t>planet</a:t>
            </a:r>
            <a:endParaRPr/>
          </a:p>
        </p:txBody>
      </p:sp>
      <p:sp>
        <p:nvSpPr>
          <p:cNvPr id="222" name="CustomShape 13"/>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23" name="Picture 2" descr=""/>
          <p:cNvPicPr/>
          <p:nvPr/>
        </p:nvPicPr>
        <p:blipFill>
          <a:blip r:embed="rId5"/>
          <a:stretch/>
        </p:blipFill>
        <p:spPr>
          <a:xfrm>
            <a:off x="8040240" y="6341400"/>
            <a:ext cx="687960" cy="459720"/>
          </a:xfrm>
          <a:prstGeom prst="rect">
            <a:avLst/>
          </a:prstGeom>
          <a:ln>
            <a:noFill/>
          </a:ln>
        </p:spPr>
      </p:pic>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4" name="TextShape 1"/>
          <p:cNvSpPr txBox="1"/>
          <p:nvPr/>
        </p:nvSpPr>
        <p:spPr>
          <a:xfrm>
            <a:off x="1979640" y="361080"/>
            <a:ext cx="6717600" cy="633600"/>
          </a:xfrm>
          <a:prstGeom prst="rect">
            <a:avLst/>
          </a:prstGeom>
          <a:noFill/>
          <a:ln>
            <a:noFill/>
          </a:ln>
        </p:spPr>
        <p:txBody>
          <a:bodyPr lIns="0" rIns="0" tIns="0" bIns="0"/>
          <a:p>
            <a:pPr>
              <a:lnSpc>
                <a:spcPct val="100000"/>
              </a:lnSpc>
            </a:pPr>
            <a:r>
              <a:rPr lang="nl-NL" sz="3200" strike="noStrike">
                <a:solidFill>
                  <a:srgbClr val="ffffff"/>
                </a:solidFill>
                <a:latin typeface="Calibri"/>
              </a:rPr>
              <a:t>EU Sustainable food &amp; nutrition security</a:t>
            </a:r>
            <a:r>
              <a:rPr lang="nl-NL" sz="3200" strike="noStrike">
                <a:solidFill>
                  <a:srgbClr val="ffffff"/>
                </a:solidFill>
                <a:latin typeface="Calibri"/>
              </a:rPr>
              <a:t>
</a:t>
            </a:r>
            <a:r>
              <a:rPr lang="nl-NL" sz="3200" strike="noStrike">
                <a:solidFill>
                  <a:srgbClr val="ffffff"/>
                </a:solidFill>
                <a:latin typeface="Calibri"/>
              </a:rPr>
              <a:t>– a policy view on food system</a:t>
            </a:r>
            <a:endParaRPr/>
          </a:p>
        </p:txBody>
      </p:sp>
      <p:sp>
        <p:nvSpPr>
          <p:cNvPr id="225" name="CustomShape 2"/>
          <p:cNvSpPr/>
          <p:nvPr/>
        </p:nvSpPr>
        <p:spPr>
          <a:xfrm>
            <a:off x="3672000" y="2121480"/>
            <a:ext cx="1439640" cy="1439640"/>
          </a:xfrm>
          <a:prstGeom prst="triangle">
            <a:avLst>
              <a:gd name="adj" fmla="val 50000"/>
            </a:avLst>
          </a:prstGeom>
          <a:solidFill>
            <a:srgbClr val="0070c0"/>
          </a:solidFill>
          <a:ln>
            <a:solidFill>
              <a:srgbClr val="0070c0"/>
            </a:solidFill>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sp>
      <p:sp>
        <p:nvSpPr>
          <p:cNvPr id="226" name="CustomShape 3"/>
          <p:cNvSpPr/>
          <p:nvPr/>
        </p:nvSpPr>
        <p:spPr>
          <a:xfrm>
            <a:off x="2915640" y="3717000"/>
            <a:ext cx="1439640" cy="1439640"/>
          </a:xfrm>
          <a:prstGeom prst="triangle">
            <a:avLst>
              <a:gd name="adj" fmla="val 50000"/>
            </a:avLst>
          </a:prstGeom>
          <a:solidFill>
            <a:srgbClr val="ff7c80"/>
          </a:solidFill>
          <a:ln>
            <a:solidFill>
              <a:srgbClr val="ff7c80"/>
            </a:solidFill>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sp>
      <p:sp>
        <p:nvSpPr>
          <p:cNvPr id="227" name="CustomShape 4"/>
          <p:cNvSpPr/>
          <p:nvPr/>
        </p:nvSpPr>
        <p:spPr>
          <a:xfrm rot="10800000">
            <a:off x="5112000" y="5073840"/>
            <a:ext cx="1439640" cy="1439640"/>
          </a:xfrm>
          <a:prstGeom prst="triangle">
            <a:avLst>
              <a:gd name="adj" fmla="val 50000"/>
            </a:avLst>
          </a:prstGeom>
          <a:solidFill>
            <a:schemeClr val="accent1">
              <a:lumMod val="20000"/>
              <a:lumOff val="80000"/>
            </a:schemeClr>
          </a:solidFill>
          <a:ln>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sp>
      <p:sp>
        <p:nvSpPr>
          <p:cNvPr id="228" name="CustomShape 5"/>
          <p:cNvSpPr/>
          <p:nvPr/>
        </p:nvSpPr>
        <p:spPr>
          <a:xfrm>
            <a:off x="4428000" y="3717000"/>
            <a:ext cx="1439640" cy="1439640"/>
          </a:xfrm>
          <a:prstGeom prst="triangle">
            <a:avLst>
              <a:gd name="adj" fmla="val 50000"/>
            </a:avLst>
          </a:prstGeom>
          <a:solidFill>
            <a:srgbClr val="00b050"/>
          </a:solidFill>
          <a:ln>
            <a:solidFill>
              <a:srgbClr val="00b050"/>
            </a:solidFill>
            <a:round/>
          </a:ln>
        </p:spPr>
        <p:style>
          <a:lnRef idx="2">
            <a:schemeClr val="lt1">
              <a:hueOff val="0"/>
              <a:satOff val="0"/>
              <a:lumOff val="0"/>
              <a:alphaOff val="0"/>
            </a:schemeClr>
          </a:lnRef>
          <a:fillRef idx="0"/>
          <a:effectRef idx="0">
            <a:schemeClr val="accent1">
              <a:hueOff val="0"/>
              <a:satOff val="0"/>
              <a:lumOff val="0"/>
              <a:alphaOff val="0"/>
            </a:schemeClr>
          </a:effectRef>
          <a:fontRef idx="minor"/>
        </p:style>
      </p:sp>
      <p:pic>
        <p:nvPicPr>
          <p:cNvPr id="229" name="Picture 9" descr=""/>
          <p:cNvPicPr/>
          <p:nvPr/>
        </p:nvPicPr>
        <p:blipFill>
          <a:blip r:embed="rId1"/>
          <a:stretch/>
        </p:blipFill>
        <p:spPr>
          <a:xfrm>
            <a:off x="4153680" y="2860920"/>
            <a:ext cx="476280" cy="476280"/>
          </a:xfrm>
          <a:prstGeom prst="rect">
            <a:avLst/>
          </a:prstGeom>
          <a:ln>
            <a:noFill/>
          </a:ln>
        </p:spPr>
      </p:pic>
      <p:pic>
        <p:nvPicPr>
          <p:cNvPr id="230" name="Picture 10" descr=""/>
          <p:cNvPicPr/>
          <p:nvPr/>
        </p:nvPicPr>
        <p:blipFill>
          <a:blip r:embed="rId2"/>
          <a:stretch/>
        </p:blipFill>
        <p:spPr>
          <a:xfrm>
            <a:off x="3333600" y="4363920"/>
            <a:ext cx="604440" cy="604440"/>
          </a:xfrm>
          <a:prstGeom prst="rect">
            <a:avLst/>
          </a:prstGeom>
          <a:ln>
            <a:noFill/>
          </a:ln>
        </p:spPr>
      </p:pic>
      <p:pic>
        <p:nvPicPr>
          <p:cNvPr id="231" name="Picture 11" descr=""/>
          <p:cNvPicPr/>
          <p:nvPr/>
        </p:nvPicPr>
        <p:blipFill>
          <a:blip r:embed="rId3"/>
          <a:stretch/>
        </p:blipFill>
        <p:spPr>
          <a:xfrm>
            <a:off x="4788000" y="4449600"/>
            <a:ext cx="597960" cy="597960"/>
          </a:xfrm>
          <a:prstGeom prst="rect">
            <a:avLst/>
          </a:prstGeom>
          <a:ln>
            <a:noFill/>
          </a:ln>
        </p:spPr>
      </p:pic>
      <p:pic>
        <p:nvPicPr>
          <p:cNvPr id="232" name="Picture 12" descr=""/>
          <p:cNvPicPr/>
          <p:nvPr/>
        </p:nvPicPr>
        <p:blipFill>
          <a:blip r:embed="rId4"/>
          <a:srcRect l="14677" t="7838" r="15014" b="20627"/>
          <a:stretch/>
        </p:blipFill>
        <p:spPr>
          <a:xfrm>
            <a:off x="4140000" y="3814200"/>
            <a:ext cx="524160" cy="622440"/>
          </a:xfrm>
          <a:prstGeom prst="rect">
            <a:avLst/>
          </a:prstGeom>
          <a:ln>
            <a:noFill/>
          </a:ln>
        </p:spPr>
      </p:pic>
      <p:sp>
        <p:nvSpPr>
          <p:cNvPr id="233" name="CustomShape 6"/>
          <p:cNvSpPr/>
          <p:nvPr/>
        </p:nvSpPr>
        <p:spPr>
          <a:xfrm>
            <a:off x="3996000" y="3213000"/>
            <a:ext cx="89820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ffffff"/>
                </a:solidFill>
                <a:latin typeface="Calibri"/>
              </a:rPr>
              <a:t>people</a:t>
            </a:r>
            <a:endParaRPr/>
          </a:p>
        </p:txBody>
      </p:sp>
      <p:sp>
        <p:nvSpPr>
          <p:cNvPr id="234" name="CustomShape 7"/>
          <p:cNvSpPr/>
          <p:nvPr/>
        </p:nvSpPr>
        <p:spPr>
          <a:xfrm rot="3753600">
            <a:off x="3496680" y="4288680"/>
            <a:ext cx="86364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ffffff"/>
                </a:solidFill>
                <a:latin typeface="Calibri"/>
              </a:rPr>
              <a:t>profit</a:t>
            </a:r>
            <a:endParaRPr/>
          </a:p>
        </p:txBody>
      </p:sp>
      <p:sp>
        <p:nvSpPr>
          <p:cNvPr id="235" name="CustomShape 8"/>
          <p:cNvSpPr/>
          <p:nvPr/>
        </p:nvSpPr>
        <p:spPr>
          <a:xfrm rot="17806200">
            <a:off x="4460400" y="4253760"/>
            <a:ext cx="863640" cy="364680"/>
          </a:xfrm>
          <a:prstGeom prst="rect">
            <a:avLst/>
          </a:prstGeom>
          <a:noFill/>
          <a:ln>
            <a:noFill/>
          </a:ln>
        </p:spPr>
        <p:style>
          <a:lnRef idx="0"/>
          <a:fillRef idx="0"/>
          <a:effectRef idx="0"/>
          <a:fontRef idx="minor"/>
        </p:style>
        <p:txBody>
          <a:bodyPr lIns="90000" rIns="90000" tIns="45000" bIns="45000"/>
          <a:p>
            <a:pPr>
              <a:lnSpc>
                <a:spcPct val="100000"/>
              </a:lnSpc>
            </a:pPr>
            <a:r>
              <a:rPr lang="de-DE" strike="noStrike">
                <a:solidFill>
                  <a:srgbClr val="ffffff"/>
                </a:solidFill>
                <a:latin typeface="Calibri"/>
              </a:rPr>
              <a:t>planet</a:t>
            </a:r>
            <a:endParaRPr/>
          </a:p>
        </p:txBody>
      </p:sp>
      <p:sp>
        <p:nvSpPr>
          <p:cNvPr id="236" name="CustomShape 9"/>
          <p:cNvSpPr/>
          <p:nvPr/>
        </p:nvSpPr>
        <p:spPr>
          <a:xfrm>
            <a:off x="497880" y="4125600"/>
            <a:ext cx="2561760" cy="577080"/>
          </a:xfrm>
          <a:prstGeom prst="rect">
            <a:avLst/>
          </a:prstGeom>
          <a:noFill/>
          <a:ln>
            <a:noFill/>
          </a:ln>
        </p:spPr>
        <p:style>
          <a:lnRef idx="0"/>
          <a:fillRef idx="0"/>
          <a:effectRef idx="0"/>
          <a:fontRef idx="minor"/>
        </p:style>
        <p:txBody>
          <a:bodyPr lIns="90000" rIns="90000" tIns="45000" bIns="45000"/>
          <a:p>
            <a:pPr>
              <a:lnSpc>
                <a:spcPct val="100000"/>
              </a:lnSpc>
            </a:pPr>
            <a:r>
              <a:rPr lang="de-DE" sz="1600" strike="noStrike">
                <a:solidFill>
                  <a:srgbClr val="595959"/>
                </a:solidFill>
                <a:latin typeface="Calibri"/>
              </a:rPr>
              <a:t>Common Agricultural  Policy</a:t>
            </a:r>
            <a:endParaRPr/>
          </a:p>
          <a:p>
            <a:pPr>
              <a:lnSpc>
                <a:spcPct val="100000"/>
              </a:lnSpc>
            </a:pPr>
            <a:r>
              <a:rPr lang="de-DE" sz="1600" strike="noStrike">
                <a:solidFill>
                  <a:srgbClr val="595959"/>
                </a:solidFill>
                <a:latin typeface="Calibri"/>
              </a:rPr>
              <a:t>(COM (2010) 672) </a:t>
            </a:r>
            <a:endParaRPr/>
          </a:p>
        </p:txBody>
      </p:sp>
      <p:sp>
        <p:nvSpPr>
          <p:cNvPr id="237" name="CustomShape 10"/>
          <p:cNvSpPr/>
          <p:nvPr/>
        </p:nvSpPr>
        <p:spPr>
          <a:xfrm>
            <a:off x="5652000" y="3577320"/>
            <a:ext cx="2655360" cy="577080"/>
          </a:xfrm>
          <a:prstGeom prst="rect">
            <a:avLst/>
          </a:prstGeom>
          <a:noFill/>
          <a:ln>
            <a:noFill/>
          </a:ln>
        </p:spPr>
        <p:style>
          <a:lnRef idx="0"/>
          <a:fillRef idx="0"/>
          <a:effectRef idx="0"/>
          <a:fontRef idx="minor"/>
        </p:style>
        <p:txBody>
          <a:bodyPr lIns="90000" rIns="90000" tIns="45000" bIns="45000"/>
          <a:p>
            <a:pPr algn="r">
              <a:lnSpc>
                <a:spcPct val="100000"/>
              </a:lnSpc>
            </a:pPr>
            <a:r>
              <a:rPr lang="de-DE" sz="1600" strike="noStrike">
                <a:solidFill>
                  <a:srgbClr val="595959"/>
                </a:solidFill>
                <a:latin typeface="Calibri"/>
              </a:rPr>
              <a:t>Resource efficiency </a:t>
            </a:r>
            <a:endParaRPr/>
          </a:p>
          <a:p>
            <a:pPr algn="r">
              <a:lnSpc>
                <a:spcPct val="100000"/>
              </a:lnSpc>
            </a:pPr>
            <a:r>
              <a:rPr lang="de-DE" sz="1600" strike="noStrike">
                <a:solidFill>
                  <a:srgbClr val="595959"/>
                </a:solidFill>
                <a:latin typeface="Calibri"/>
              </a:rPr>
              <a:t>(COM (2011) 571) </a:t>
            </a:r>
            <a:endParaRPr/>
          </a:p>
        </p:txBody>
      </p:sp>
      <p:sp>
        <p:nvSpPr>
          <p:cNvPr id="238" name="CustomShape 11"/>
          <p:cNvSpPr/>
          <p:nvPr/>
        </p:nvSpPr>
        <p:spPr>
          <a:xfrm>
            <a:off x="1160280" y="1825920"/>
            <a:ext cx="3070800" cy="820440"/>
          </a:xfrm>
          <a:prstGeom prst="rect">
            <a:avLst/>
          </a:prstGeom>
          <a:noFill/>
          <a:ln>
            <a:noFill/>
          </a:ln>
        </p:spPr>
        <p:style>
          <a:lnRef idx="0"/>
          <a:fillRef idx="0"/>
          <a:effectRef idx="0"/>
          <a:fontRef idx="minor"/>
        </p:style>
        <p:txBody>
          <a:bodyPr lIns="90000" rIns="90000" tIns="45000" bIns="45000"/>
          <a:p>
            <a:pPr>
              <a:lnSpc>
                <a:spcPct val="100000"/>
              </a:lnSpc>
            </a:pPr>
            <a:r>
              <a:rPr lang="de-DE" sz="1600" strike="noStrike">
                <a:solidFill>
                  <a:srgbClr val="595959"/>
                </a:solidFill>
                <a:latin typeface="Calibri"/>
              </a:rPr>
              <a:t>Nutrition, overweight and obesity-related health </a:t>
            </a:r>
            <a:endParaRPr/>
          </a:p>
          <a:p>
            <a:pPr>
              <a:lnSpc>
                <a:spcPct val="100000"/>
              </a:lnSpc>
            </a:pPr>
            <a:r>
              <a:rPr lang="de-DE" sz="1600" strike="noStrike">
                <a:solidFill>
                  <a:srgbClr val="595959"/>
                </a:solidFill>
                <a:latin typeface="Calibri"/>
              </a:rPr>
              <a:t>(COM (2007) 279)</a:t>
            </a:r>
            <a:endParaRPr/>
          </a:p>
        </p:txBody>
      </p:sp>
      <p:sp>
        <p:nvSpPr>
          <p:cNvPr id="239" name="CustomShape 12"/>
          <p:cNvSpPr/>
          <p:nvPr/>
        </p:nvSpPr>
        <p:spPr>
          <a:xfrm>
            <a:off x="6332040" y="4864680"/>
            <a:ext cx="1656360" cy="577080"/>
          </a:xfrm>
          <a:prstGeom prst="rect">
            <a:avLst/>
          </a:prstGeom>
          <a:noFill/>
          <a:ln>
            <a:noFill/>
          </a:ln>
        </p:spPr>
        <p:style>
          <a:lnRef idx="0"/>
          <a:fillRef idx="0"/>
          <a:effectRef idx="0"/>
          <a:fontRef idx="minor"/>
        </p:style>
        <p:txBody>
          <a:bodyPr wrap="none" lIns="90000" rIns="90000" tIns="45000" bIns="45000"/>
          <a:p>
            <a:pPr>
              <a:lnSpc>
                <a:spcPct val="100000"/>
              </a:lnSpc>
            </a:pPr>
            <a:r>
              <a:rPr lang="de-DE" sz="1600" strike="noStrike">
                <a:solidFill>
                  <a:srgbClr val="595959"/>
                </a:solidFill>
                <a:latin typeface="Calibri"/>
              </a:rPr>
              <a:t>Circular economy </a:t>
            </a:r>
            <a:endParaRPr/>
          </a:p>
          <a:p>
            <a:pPr>
              <a:lnSpc>
                <a:spcPct val="100000"/>
              </a:lnSpc>
            </a:pPr>
            <a:r>
              <a:rPr lang="de-DE" sz="1600" strike="noStrike">
                <a:solidFill>
                  <a:srgbClr val="595959"/>
                </a:solidFill>
                <a:latin typeface="Calibri"/>
              </a:rPr>
              <a:t>(COM (2014) 398)</a:t>
            </a:r>
            <a:endParaRPr/>
          </a:p>
        </p:txBody>
      </p:sp>
      <p:sp>
        <p:nvSpPr>
          <p:cNvPr id="240" name="CustomShape 13"/>
          <p:cNvSpPr/>
          <p:nvPr/>
        </p:nvSpPr>
        <p:spPr>
          <a:xfrm>
            <a:off x="497880" y="5531400"/>
            <a:ext cx="8034120" cy="700200"/>
          </a:xfrm>
          <a:prstGeom prst="rect">
            <a:avLst/>
          </a:prstGeom>
          <a:noFill/>
          <a:ln>
            <a:noFill/>
          </a:ln>
        </p:spPr>
        <p:style>
          <a:lnRef idx="0"/>
          <a:fillRef idx="0"/>
          <a:effectRef idx="0"/>
          <a:fontRef idx="minor"/>
        </p:style>
        <p:txBody>
          <a:bodyPr lIns="90000" rIns="90000" tIns="45000" bIns="45000"/>
          <a:p>
            <a:pPr>
              <a:lnSpc>
                <a:spcPct val="100000"/>
              </a:lnSpc>
            </a:pPr>
            <a:r>
              <a:rPr b="1" i="1" lang="de-DE" sz="2000" strike="noStrike">
                <a:solidFill>
                  <a:srgbClr val="000000"/>
                </a:solidFill>
                <a:latin typeface="Calibri"/>
              </a:rPr>
              <a:t>Arguing for European diets to become more environmentally and economically sustainable, and more healthy and nutritious</a:t>
            </a:r>
            <a:endParaRPr/>
          </a:p>
        </p:txBody>
      </p:sp>
      <p:sp>
        <p:nvSpPr>
          <p:cNvPr id="241" name="CustomShape 14"/>
          <p:cNvSpPr/>
          <p:nvPr/>
        </p:nvSpPr>
        <p:spPr>
          <a:xfrm>
            <a:off x="891360" y="3420000"/>
            <a:ext cx="2017440" cy="333720"/>
          </a:xfrm>
          <a:prstGeom prst="rect">
            <a:avLst/>
          </a:prstGeom>
          <a:noFill/>
          <a:ln>
            <a:noFill/>
          </a:ln>
        </p:spPr>
        <p:style>
          <a:lnRef idx="0"/>
          <a:fillRef idx="0"/>
          <a:effectRef idx="0"/>
          <a:fontRef idx="minor"/>
        </p:style>
        <p:txBody>
          <a:bodyPr wrap="none" lIns="90000" rIns="90000" tIns="45000" bIns="45000"/>
          <a:p>
            <a:pPr>
              <a:lnSpc>
                <a:spcPct val="100000"/>
              </a:lnSpc>
            </a:pPr>
            <a:r>
              <a:rPr lang="de-DE" sz="1600" strike="noStrike">
                <a:solidFill>
                  <a:srgbClr val="595959"/>
                </a:solidFill>
                <a:latin typeface="Calibri"/>
              </a:rPr>
              <a:t>Food losses and waste</a:t>
            </a:r>
            <a:endParaRPr/>
          </a:p>
        </p:txBody>
      </p:sp>
      <p:sp>
        <p:nvSpPr>
          <p:cNvPr id="242" name="CustomShape 15"/>
          <p:cNvSpPr/>
          <p:nvPr/>
        </p:nvSpPr>
        <p:spPr>
          <a:xfrm>
            <a:off x="1400040" y="3638880"/>
            <a:ext cx="1491840" cy="333720"/>
          </a:xfrm>
          <a:prstGeom prst="rect">
            <a:avLst/>
          </a:prstGeom>
          <a:noFill/>
          <a:ln>
            <a:noFill/>
          </a:ln>
        </p:spPr>
        <p:style>
          <a:lnRef idx="0"/>
          <a:fillRef idx="0"/>
          <a:effectRef idx="0"/>
          <a:fontRef idx="minor"/>
        </p:style>
        <p:txBody>
          <a:bodyPr wrap="none" lIns="90000" rIns="90000" tIns="45000" bIns="45000"/>
          <a:p>
            <a:pPr>
              <a:lnSpc>
                <a:spcPct val="100000"/>
              </a:lnSpc>
            </a:pPr>
            <a:r>
              <a:rPr lang="de-DE" sz="1600" strike="noStrike">
                <a:solidFill>
                  <a:srgbClr val="595959"/>
                </a:solidFill>
                <a:latin typeface="Calibri"/>
              </a:rPr>
              <a:t>Climate change </a:t>
            </a:r>
            <a:endParaRPr/>
          </a:p>
        </p:txBody>
      </p:sp>
      <p:sp>
        <p:nvSpPr>
          <p:cNvPr id="243" name="CustomShape 16"/>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44" name="Picture 2" descr=""/>
          <p:cNvPicPr/>
          <p:nvPr/>
        </p:nvPicPr>
        <p:blipFill>
          <a:blip r:embed="rId5"/>
          <a:stretch/>
        </p:blipFill>
        <p:spPr>
          <a:xfrm>
            <a:off x="8040240" y="6341400"/>
            <a:ext cx="687960" cy="459720"/>
          </a:xfrm>
          <a:prstGeom prst="rect">
            <a:avLst/>
          </a:prstGeom>
          <a:ln>
            <a:noFill/>
          </a:ln>
        </p:spPr>
      </p:pic>
      <p:sp>
        <p:nvSpPr>
          <p:cNvPr id="245" name="CustomShape 17"/>
          <p:cNvSpPr/>
          <p:nvPr/>
        </p:nvSpPr>
        <p:spPr>
          <a:xfrm>
            <a:off x="4747320" y="1798200"/>
            <a:ext cx="4571640" cy="333720"/>
          </a:xfrm>
          <a:prstGeom prst="rect">
            <a:avLst/>
          </a:prstGeom>
          <a:noFill/>
          <a:ln>
            <a:noFill/>
          </a:ln>
        </p:spPr>
        <p:style>
          <a:lnRef idx="0"/>
          <a:fillRef idx="0"/>
          <a:effectRef idx="0"/>
          <a:fontRef idx="minor"/>
        </p:style>
        <p:txBody>
          <a:bodyPr lIns="90000" rIns="90000" tIns="45000" bIns="45000"/>
          <a:p>
            <a:pPr>
              <a:lnSpc>
                <a:spcPct val="100000"/>
              </a:lnSpc>
            </a:pPr>
            <a:r>
              <a:rPr lang="de-DE" sz="1600" strike="noStrike">
                <a:solidFill>
                  <a:srgbClr val="595959"/>
                </a:solidFill>
                <a:latin typeface="Calibri"/>
              </a:rPr>
              <a:t>EU Action Plan on Childhood Obesity 2014-2020 </a:t>
            </a:r>
            <a:endParaRPr/>
          </a:p>
        </p:txBody>
      </p:sp>
      <p:sp>
        <p:nvSpPr>
          <p:cNvPr id="246" name="CustomShape 18"/>
          <p:cNvSpPr/>
          <p:nvPr/>
        </p:nvSpPr>
        <p:spPr>
          <a:xfrm>
            <a:off x="4894560" y="2672280"/>
            <a:ext cx="4571640" cy="333720"/>
          </a:xfrm>
          <a:prstGeom prst="rect">
            <a:avLst/>
          </a:prstGeom>
          <a:noFill/>
          <a:ln>
            <a:noFill/>
          </a:ln>
        </p:spPr>
        <p:style>
          <a:lnRef idx="0"/>
          <a:fillRef idx="0"/>
          <a:effectRef idx="0"/>
          <a:fontRef idx="minor"/>
        </p:style>
        <p:txBody>
          <a:bodyPr lIns="90000" rIns="90000" tIns="45000" bIns="45000"/>
          <a:p>
            <a:pPr>
              <a:lnSpc>
                <a:spcPct val="100000"/>
              </a:lnSpc>
            </a:pPr>
            <a:r>
              <a:rPr lang="de-DE" sz="1600" strike="noStrike">
                <a:solidFill>
                  <a:srgbClr val="595959"/>
                </a:solidFill>
                <a:latin typeface="Calibri"/>
              </a:rPr>
              <a:t>Action Plan on (global) Nutrition</a:t>
            </a:r>
            <a:endParaRPr/>
          </a:p>
        </p:txBody>
      </p:sp>
      <p:sp>
        <p:nvSpPr>
          <p:cNvPr id="247" name="CustomShape 19"/>
          <p:cNvSpPr/>
          <p:nvPr/>
        </p:nvSpPr>
        <p:spPr>
          <a:xfrm>
            <a:off x="5131080" y="2976840"/>
            <a:ext cx="2174400" cy="516600"/>
          </a:xfrm>
          <a:prstGeom prst="rect">
            <a:avLst/>
          </a:prstGeom>
          <a:noFill/>
          <a:ln>
            <a:noFill/>
          </a:ln>
        </p:spPr>
        <p:style>
          <a:lnRef idx="0"/>
          <a:fillRef idx="0"/>
          <a:effectRef idx="0"/>
          <a:fontRef idx="minor"/>
        </p:style>
        <p:txBody>
          <a:bodyPr wrap="none" lIns="90000" rIns="90000" tIns="45000" bIns="45000"/>
          <a:p>
            <a:pPr>
              <a:lnSpc>
                <a:spcPct val="100000"/>
              </a:lnSpc>
            </a:pPr>
            <a:r>
              <a:rPr i="1" lang="de-DE" sz="1400" strike="noStrike" u="sng">
                <a:solidFill>
                  <a:srgbClr val="000000"/>
                </a:solidFill>
                <a:latin typeface="Calibri"/>
              </a:rPr>
              <a:t>Roadmap to limit </a:t>
            </a:r>
            <a:endParaRPr/>
          </a:p>
          <a:p>
            <a:pPr>
              <a:lnSpc>
                <a:spcPct val="100000"/>
              </a:lnSpc>
            </a:pPr>
            <a:r>
              <a:rPr i="1" lang="de-DE" sz="1400" strike="noStrike" u="sng">
                <a:solidFill>
                  <a:srgbClr val="000000"/>
                </a:solidFill>
                <a:latin typeface="Calibri"/>
              </a:rPr>
              <a:t>industrial trans fats intakes </a:t>
            </a:r>
            <a:endParaRPr/>
          </a:p>
        </p:txBody>
      </p:sp>
      <p:sp>
        <p:nvSpPr>
          <p:cNvPr id="248" name="CustomShape 20"/>
          <p:cNvSpPr/>
          <p:nvPr/>
        </p:nvSpPr>
        <p:spPr>
          <a:xfrm>
            <a:off x="5788440" y="4312440"/>
            <a:ext cx="3062880" cy="303480"/>
          </a:xfrm>
          <a:prstGeom prst="rect">
            <a:avLst/>
          </a:prstGeom>
          <a:noFill/>
          <a:ln>
            <a:noFill/>
          </a:ln>
        </p:spPr>
        <p:style>
          <a:lnRef idx="0"/>
          <a:fillRef idx="0"/>
          <a:effectRef idx="0"/>
          <a:fontRef idx="minor"/>
        </p:style>
        <p:txBody>
          <a:bodyPr wrap="none" lIns="90000" rIns="90000" tIns="45000" bIns="45000"/>
          <a:p>
            <a:pPr algn="r">
              <a:lnSpc>
                <a:spcPct val="100000"/>
              </a:lnSpc>
            </a:pPr>
            <a:r>
              <a:rPr i="1" lang="de-DE" sz="1400" strike="noStrike" u="sng">
                <a:solidFill>
                  <a:srgbClr val="000000"/>
                </a:solidFill>
                <a:latin typeface="Calibri"/>
              </a:rPr>
              <a:t>Ratification of Paris Agreement UNFCCC</a:t>
            </a:r>
            <a:endParaRPr/>
          </a:p>
        </p:txBody>
      </p:sp>
      <p:sp>
        <p:nvSpPr>
          <p:cNvPr id="249" name="CustomShape 21"/>
          <p:cNvSpPr/>
          <p:nvPr/>
        </p:nvSpPr>
        <p:spPr>
          <a:xfrm>
            <a:off x="1166760" y="4771800"/>
            <a:ext cx="1401840" cy="303480"/>
          </a:xfrm>
          <a:prstGeom prst="rect">
            <a:avLst/>
          </a:prstGeom>
          <a:noFill/>
          <a:ln>
            <a:noFill/>
          </a:ln>
        </p:spPr>
        <p:style>
          <a:lnRef idx="0"/>
          <a:fillRef idx="0"/>
          <a:effectRef idx="0"/>
          <a:fontRef idx="minor"/>
        </p:style>
        <p:txBody>
          <a:bodyPr wrap="none" lIns="90000" rIns="90000" tIns="45000" bIns="45000"/>
          <a:p>
            <a:pPr algn="r">
              <a:lnSpc>
                <a:spcPct val="100000"/>
              </a:lnSpc>
            </a:pPr>
            <a:r>
              <a:rPr i="1" lang="de-DE" sz="1400" strike="noStrike" u="sng">
                <a:solidFill>
                  <a:srgbClr val="000000"/>
                </a:solidFill>
                <a:latin typeface="Calibri"/>
              </a:rPr>
              <a:t>2020 CAP reform</a:t>
            </a:r>
            <a:endParaRPr/>
          </a:p>
        </p:txBody>
      </p:sp>
    </p:spTree>
  </p:cSld>
  <p:timing>
    <p:tnLst>
      <p:par>
        <p:cTn id="7" dur="indefinite" restart="never" nodeType="tmRoot">
          <p:childTnLst>
            <p:seq>
              <p:cTn id="8" dur="indefinite" nodeType="mainSeq">
                <p:childTnLst>
                  <p:par>
                    <p:cTn id="9" fill="hold">
                      <p:stCondLst>
                        <p:cond delay="indefinite"/>
                      </p:stCondLst>
                      <p:childTnLst>
                        <p:par>
                          <p:cTn id="10" fill="hold">
                            <p:stCondLst>
                              <p:cond delay="0"/>
                            </p:stCondLst>
                            <p:childTnLst>
                              <p:par>
                                <p:cTn id="11" nodeType="clickEffect" fill="hold" presetClass="entr" presetID="1">
                                  <p:stCondLst>
                                    <p:cond delay="0"/>
                                  </p:stCondLst>
                                  <p:childTnLst>
                                    <p:set>
                                      <p:cBhvr>
                                        <p:cTn id="12" dur="1" fill="hold">
                                          <p:stCondLst>
                                            <p:cond delay="0"/>
                                          </p:stCondLst>
                                        </p:cTn>
                                        <p:tgtEl>
                                          <p:spTgt spid="249"/>
                                        </p:tgtEl>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tgtEl>
                                          <p:spTgt spid="247"/>
                                        </p:tgtEl>
                                        <p:attrNameLst>
                                          <p:attrName>style.visibility</p:attrName>
                                        </p:attrNameLst>
                                      </p:cBhvr>
                                      <p:to>
                                        <p:strVal val="visible"/>
                                      </p:to>
                                    </p:set>
                                  </p:childTnLst>
                                </p:cTn>
                              </p:par>
                              <p:par>
                                <p:cTn id="15" nodeType="withEffect" fill="hold" presetClass="entr" presetID="1">
                                  <p:stCondLst>
                                    <p:cond delay="0"/>
                                  </p:stCondLst>
                                  <p:childTnLst>
                                    <p:set>
                                      <p:cBhvr>
                                        <p:cTn id="16" dur="1" fill="hold">
                                          <p:stCondLst>
                                            <p:cond delay="0"/>
                                          </p:stCondLst>
                                        </p:cTn>
                                        <p:tgtEl>
                                          <p:spTgt spid="248"/>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0" name="TextShape 1"/>
          <p:cNvSpPr txBox="1"/>
          <p:nvPr/>
        </p:nvSpPr>
        <p:spPr>
          <a:xfrm>
            <a:off x="468000" y="1845000"/>
            <a:ext cx="8229240" cy="3960000"/>
          </a:xfrm>
          <a:prstGeom prst="rect">
            <a:avLst/>
          </a:prstGeom>
          <a:noFill/>
          <a:ln>
            <a:noFill/>
          </a:ln>
        </p:spPr>
        <p:txBody>
          <a:bodyPr lIns="0" rIns="0" tIns="0" bIns="0"/>
          <a:p>
            <a:endParaRPr/>
          </a:p>
        </p:txBody>
      </p:sp>
      <p:sp>
        <p:nvSpPr>
          <p:cNvPr id="251" name="TextShape 2"/>
          <p:cNvSpPr txBox="1"/>
          <p:nvPr/>
        </p:nvSpPr>
        <p:spPr>
          <a:xfrm>
            <a:off x="1979640" y="361080"/>
            <a:ext cx="6717600" cy="633600"/>
          </a:xfrm>
          <a:prstGeom prst="rect">
            <a:avLst/>
          </a:prstGeom>
          <a:noFill/>
          <a:ln>
            <a:noFill/>
          </a:ln>
        </p:spPr>
        <p:txBody>
          <a:bodyPr lIns="0" rIns="0" tIns="0" bIns="0"/>
          <a:p>
            <a:pPr>
              <a:lnSpc>
                <a:spcPct val="100000"/>
              </a:lnSpc>
            </a:pPr>
            <a:r>
              <a:rPr lang="nl-NL" sz="3200" strike="noStrike">
                <a:solidFill>
                  <a:srgbClr val="ffffff"/>
                </a:solidFill>
                <a:latin typeface="Calibri"/>
              </a:rPr>
              <a:t>Sustainable food and nutrition security </a:t>
            </a:r>
            <a:endParaRPr/>
          </a:p>
        </p:txBody>
      </p:sp>
      <p:sp>
        <p:nvSpPr>
          <p:cNvPr id="252" name="CustomShape 3"/>
          <p:cNvSpPr/>
          <p:nvPr/>
        </p:nvSpPr>
        <p:spPr>
          <a:xfrm>
            <a:off x="683640" y="1772640"/>
            <a:ext cx="7700400" cy="4176000"/>
          </a:xfrm>
          <a:prstGeom prst="roundRect">
            <a:avLst>
              <a:gd name="adj" fmla="val 16667"/>
            </a:avLst>
          </a:prstGeom>
          <a:solidFill>
            <a:schemeClr val="accent1">
              <a:lumMod val="20000"/>
              <a:lumOff val="80000"/>
            </a:schemeClr>
          </a:solidFill>
          <a:ln>
            <a:solidFill>
              <a:srgbClr val="00b050"/>
            </a:solidFill>
            <a:round/>
          </a:ln>
          <a:effectLst>
            <a:innerShdw blurRad="63500" dir="13500000" dist="50800">
              <a:srgbClr val="000000">
                <a:alpha val="50000"/>
              </a:srgbClr>
            </a:innerShdw>
          </a:effectLst>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lang="de-DE" sz="2800" strike="noStrike">
                <a:solidFill>
                  <a:srgbClr val="000000"/>
                </a:solidFill>
                <a:latin typeface="Calibri"/>
              </a:rPr>
              <a:t>Food and nutrition security</a:t>
            </a:r>
            <a:endParaRPr/>
          </a:p>
          <a:p>
            <a:pPr algn="ctr">
              <a:lnSpc>
                <a:spcPct val="100000"/>
              </a:lnSpc>
            </a:pPr>
            <a:r>
              <a:rPr lang="de-DE" strike="noStrike">
                <a:solidFill>
                  <a:srgbClr val="000000"/>
                </a:solidFill>
                <a:latin typeface="Calibri"/>
              </a:rPr>
              <a:t>World Food Summit, 1996</a:t>
            </a:r>
            <a:endParaRPr/>
          </a:p>
          <a:p>
            <a:pPr algn="ctr">
              <a:lnSpc>
                <a:spcPct val="100000"/>
              </a:lnSpc>
            </a:pPr>
            <a:r>
              <a:rPr lang="de-DE" sz="2800" strike="noStrike">
                <a:solidFill>
                  <a:srgbClr val="000000"/>
                </a:solidFill>
                <a:latin typeface="Calibri"/>
              </a:rPr>
              <a:t>+</a:t>
            </a:r>
            <a:endParaRPr/>
          </a:p>
          <a:p>
            <a:pPr algn="ctr">
              <a:lnSpc>
                <a:spcPct val="100000"/>
              </a:lnSpc>
            </a:pPr>
            <a:r>
              <a:rPr lang="de-DE" sz="2800" strike="noStrike">
                <a:solidFill>
                  <a:srgbClr val="000000"/>
                </a:solidFill>
                <a:latin typeface="Calibri"/>
              </a:rPr>
              <a:t>Sustainable food system</a:t>
            </a:r>
            <a:endParaRPr/>
          </a:p>
          <a:p>
            <a:pPr algn="ctr">
              <a:lnSpc>
                <a:spcPct val="100000"/>
              </a:lnSpc>
            </a:pPr>
            <a:r>
              <a:rPr lang="de-DE" sz="2400" strike="noStrike">
                <a:solidFill>
                  <a:srgbClr val="000000"/>
                </a:solidFill>
                <a:latin typeface="Calibri"/>
              </a:rPr>
              <a:t>Contributing to health</a:t>
            </a:r>
            <a:endParaRPr/>
          </a:p>
          <a:p>
            <a:pPr algn="ctr">
              <a:lnSpc>
                <a:spcPct val="100000"/>
              </a:lnSpc>
            </a:pPr>
            <a:r>
              <a:rPr lang="de-DE" sz="2400" strike="noStrike">
                <a:solidFill>
                  <a:srgbClr val="000000"/>
                </a:solidFill>
                <a:latin typeface="Calibri"/>
              </a:rPr>
              <a:t>Environmentally sound</a:t>
            </a:r>
            <a:endParaRPr/>
          </a:p>
          <a:p>
            <a:pPr algn="ctr">
              <a:lnSpc>
                <a:spcPct val="100000"/>
              </a:lnSpc>
            </a:pPr>
            <a:r>
              <a:rPr lang="de-DE" sz="2400" strike="noStrike">
                <a:solidFill>
                  <a:srgbClr val="000000"/>
                </a:solidFill>
                <a:latin typeface="Calibri"/>
              </a:rPr>
              <a:t>Viable enterprise, decent living</a:t>
            </a:r>
            <a:endParaRPr/>
          </a:p>
          <a:p>
            <a:pPr algn="ctr">
              <a:lnSpc>
                <a:spcPct val="100000"/>
              </a:lnSpc>
            </a:pPr>
            <a:r>
              <a:rPr lang="de-DE" sz="2400" strike="noStrike">
                <a:solidFill>
                  <a:srgbClr val="000000"/>
                </a:solidFill>
                <a:latin typeface="Calibri"/>
              </a:rPr>
              <a:t>Global food and nutrition security </a:t>
            </a:r>
            <a:endParaRPr/>
          </a:p>
        </p:txBody>
      </p:sp>
      <p:sp>
        <p:nvSpPr>
          <p:cNvPr id="253" name="CustomShape 4"/>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54" name="Picture 2" descr=""/>
          <p:cNvPicPr/>
          <p:nvPr/>
        </p:nvPicPr>
        <p:blipFill>
          <a:blip r:embed="rId1"/>
          <a:stretch/>
        </p:blipFill>
        <p:spPr>
          <a:xfrm>
            <a:off x="8040240" y="6341400"/>
            <a:ext cx="687960" cy="459720"/>
          </a:xfrm>
          <a:prstGeom prst="rect">
            <a:avLst/>
          </a:prstGeom>
          <a:ln>
            <a:noFill/>
          </a:ln>
        </p:spPr>
      </p:pic>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5" name="TextShape 1"/>
          <p:cNvSpPr txBox="1"/>
          <p:nvPr/>
        </p:nvSpPr>
        <p:spPr>
          <a:xfrm>
            <a:off x="468000" y="1845000"/>
            <a:ext cx="8229240" cy="3960000"/>
          </a:xfrm>
          <a:prstGeom prst="rect">
            <a:avLst/>
          </a:prstGeom>
          <a:noFill/>
          <a:ln>
            <a:noFill/>
          </a:ln>
        </p:spPr>
        <p:txBody>
          <a:bodyPr lIns="0" rIns="0" tIns="0" bIns="0"/>
          <a:p>
            <a:pPr>
              <a:lnSpc>
                <a:spcPct val="110000"/>
              </a:lnSpc>
            </a:pPr>
            <a:r>
              <a:rPr lang="nl-NL" sz="2800" strike="noStrike">
                <a:solidFill>
                  <a:srgbClr val="003600"/>
                </a:solidFill>
                <a:latin typeface="Calibri"/>
              </a:rPr>
              <a:t>«To build the conceptual framework, the evidence base and </a:t>
            </a:r>
            <a:r>
              <a:rPr b="1" lang="nl-NL" sz="2800" strike="noStrike">
                <a:solidFill>
                  <a:srgbClr val="003600"/>
                </a:solidFill>
                <a:latin typeface="Calibri"/>
              </a:rPr>
              <a:t>analytical tools </a:t>
            </a:r>
            <a:endParaRPr/>
          </a:p>
          <a:p>
            <a:pPr>
              <a:lnSpc>
                <a:spcPct val="110000"/>
              </a:lnSpc>
            </a:pPr>
            <a:r>
              <a:rPr lang="nl-NL" sz="2800" strike="noStrike">
                <a:solidFill>
                  <a:srgbClr val="003600"/>
                </a:solidFill>
                <a:latin typeface="Calibri"/>
              </a:rPr>
              <a:t>for underpinning EU-wide food policies with respect to their impact on </a:t>
            </a:r>
            <a:r>
              <a:rPr b="1" lang="nl-NL" sz="2800" strike="noStrike">
                <a:solidFill>
                  <a:srgbClr val="003600"/>
                </a:solidFill>
                <a:latin typeface="Calibri"/>
              </a:rPr>
              <a:t>consumer diets and their implications </a:t>
            </a:r>
            <a:endParaRPr/>
          </a:p>
          <a:p>
            <a:pPr>
              <a:lnSpc>
                <a:spcPct val="110000"/>
              </a:lnSpc>
            </a:pPr>
            <a:r>
              <a:rPr lang="nl-NL" sz="2800" strike="noStrike">
                <a:solidFill>
                  <a:srgbClr val="003600"/>
                </a:solidFill>
                <a:latin typeface="Calibri"/>
              </a:rPr>
              <a:t>for nutrition and public health in the EU, the environment, the competitiveness of the EU agri-food sectors, and global food and nutrition security»</a:t>
            </a:r>
            <a:endParaRPr/>
          </a:p>
        </p:txBody>
      </p:sp>
      <p:sp>
        <p:nvSpPr>
          <p:cNvPr id="256" name="TextShape 2"/>
          <p:cNvSpPr txBox="1"/>
          <p:nvPr/>
        </p:nvSpPr>
        <p:spPr>
          <a:xfrm>
            <a:off x="1979640" y="361080"/>
            <a:ext cx="6717600" cy="633600"/>
          </a:xfrm>
          <a:prstGeom prst="rect">
            <a:avLst/>
          </a:prstGeom>
          <a:noFill/>
          <a:ln>
            <a:noFill/>
          </a:ln>
        </p:spPr>
        <p:txBody>
          <a:bodyPr lIns="0" rIns="0" tIns="0" bIns="0"/>
          <a:p>
            <a:pPr>
              <a:lnSpc>
                <a:spcPct val="100000"/>
              </a:lnSpc>
            </a:pPr>
            <a:r>
              <a:rPr lang="nl-NL" sz="3200" strike="noStrike">
                <a:solidFill>
                  <a:srgbClr val="ffffff"/>
                </a:solidFill>
                <a:latin typeface="Calibri"/>
              </a:rPr>
              <a:t>SUSFANS research objective </a:t>
            </a:r>
            <a:endParaRPr/>
          </a:p>
        </p:txBody>
      </p:sp>
      <p:sp>
        <p:nvSpPr>
          <p:cNvPr id="257" name="CustomShape 3"/>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58" name="Picture 2" descr=""/>
          <p:cNvPicPr/>
          <p:nvPr/>
        </p:nvPicPr>
        <p:blipFill>
          <a:blip r:embed="rId1"/>
          <a:stretch/>
        </p:blipFill>
        <p:spPr>
          <a:xfrm>
            <a:off x="8040240" y="6341400"/>
            <a:ext cx="687960" cy="459720"/>
          </a:xfrm>
          <a:prstGeom prst="rect">
            <a:avLst/>
          </a:prstGeom>
          <a:ln>
            <a:noFill/>
          </a:ln>
        </p:spPr>
      </p:pic>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CustomShape 1"/>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260" name="CustomShape 2"/>
          <p:cNvSpPr/>
          <p:nvPr/>
        </p:nvSpPr>
        <p:spPr>
          <a:xfrm>
            <a:off x="2771640" y="404640"/>
            <a:ext cx="3456000" cy="1223640"/>
          </a:xfrm>
          <a:prstGeom prst="rect">
            <a:avLst/>
          </a:prstGeom>
          <a:solidFill>
            <a:schemeClr val="bg1"/>
          </a:solidFill>
          <a:ln>
            <a:solidFill>
              <a:schemeClr val="bg1"/>
            </a:solidFill>
            <a:round/>
          </a:ln>
        </p:spPr>
        <p:style>
          <a:lnRef idx="2">
            <a:schemeClr val="accent1">
              <a:shade val="50000"/>
            </a:schemeClr>
          </a:lnRef>
          <a:fillRef idx="1">
            <a:schemeClr val="accent1"/>
          </a:fillRef>
          <a:effectRef idx="0">
            <a:schemeClr val="accent1"/>
          </a:effectRef>
          <a:fontRef idx="minor"/>
        </p:style>
      </p:sp>
      <p:pic>
        <p:nvPicPr>
          <p:cNvPr id="261" name="Picture 2" descr=""/>
          <p:cNvPicPr/>
          <p:nvPr/>
        </p:nvPicPr>
        <p:blipFill>
          <a:blip r:embed="rId1"/>
          <a:stretch/>
        </p:blipFill>
        <p:spPr>
          <a:xfrm>
            <a:off x="0" y="100080"/>
            <a:ext cx="9203400" cy="6701040"/>
          </a:xfrm>
          <a:prstGeom prst="rect">
            <a:avLst/>
          </a:prstGeom>
          <a:ln>
            <a:noFill/>
          </a:ln>
        </p:spPr>
      </p:pic>
      <p:sp>
        <p:nvSpPr>
          <p:cNvPr id="262" name="TextShape 3"/>
          <p:cNvSpPr txBox="1"/>
          <p:nvPr/>
        </p:nvSpPr>
        <p:spPr>
          <a:xfrm>
            <a:off x="468000" y="1845000"/>
            <a:ext cx="8229240" cy="3960000"/>
          </a:xfrm>
          <a:prstGeom prst="rect">
            <a:avLst/>
          </a:prstGeom>
          <a:noFill/>
          <a:ln>
            <a:noFill/>
          </a:ln>
        </p:spPr>
        <p:txBody>
          <a:bodyPr lIns="0" rIns="0" tIns="0" bIns="0"/>
          <a:p>
            <a:pPr>
              <a:lnSpc>
                <a:spcPct val="100000"/>
              </a:lnSpc>
            </a:pPr>
            <a:r>
              <a:rPr lang="nl-NL" sz="2800" strike="noStrike">
                <a:solidFill>
                  <a:srgbClr val="602c14"/>
                </a:solidFill>
                <a:latin typeface="Calibri"/>
              </a:rPr>
              <a:t>Research</a:t>
            </a:r>
            <a:endParaRPr/>
          </a:p>
          <a:p>
            <a:pPr>
              <a:lnSpc>
                <a:spcPct val="100000"/>
              </a:lnSpc>
            </a:pPr>
            <a:r>
              <a:rPr lang="nl-NL" sz="2800" strike="noStrike">
                <a:solidFill>
                  <a:srgbClr val="602c14"/>
                </a:solidFill>
                <a:latin typeface="Calibri"/>
              </a:rPr>
              <a:t>strategy</a:t>
            </a:r>
            <a:endParaRPr/>
          </a:p>
          <a:p>
            <a:pPr>
              <a:lnSpc>
                <a:spcPct val="100000"/>
              </a:lnSpc>
            </a:pPr>
            <a:endParaRPr/>
          </a:p>
        </p:txBody>
      </p:sp>
      <p:sp>
        <p:nvSpPr>
          <p:cNvPr id="263" name="TextShape 4"/>
          <p:cNvSpPr txBox="1"/>
          <p:nvPr/>
        </p:nvSpPr>
        <p:spPr>
          <a:xfrm>
            <a:off x="1979640" y="361080"/>
            <a:ext cx="6717600" cy="633600"/>
          </a:xfrm>
          <a:prstGeom prst="rect">
            <a:avLst/>
          </a:prstGeom>
          <a:noFill/>
          <a:ln>
            <a:noFill/>
          </a:ln>
        </p:spPr>
        <p:txBody>
          <a:bodyPr lIns="0" rIns="0" tIns="0" bIns="0"/>
          <a:p>
            <a:endParaRPr/>
          </a:p>
        </p:txBody>
      </p:sp>
      <p:sp>
        <p:nvSpPr>
          <p:cNvPr id="264" name="CustomShape 5"/>
          <p:cNvSpPr/>
          <p:nvPr/>
        </p:nvSpPr>
        <p:spPr>
          <a:xfrm>
            <a:off x="4350960" y="2205000"/>
            <a:ext cx="297000" cy="364680"/>
          </a:xfrm>
          <a:prstGeom prst="rect">
            <a:avLst/>
          </a:prstGeom>
          <a:noFill/>
          <a:ln>
            <a:noFill/>
          </a:ln>
        </p:spPr>
        <p:style>
          <a:lnRef idx="0"/>
          <a:fillRef idx="0"/>
          <a:effectRef idx="0"/>
          <a:fontRef idx="minor"/>
        </p:style>
        <p:txBody>
          <a:bodyPr wrap="none" lIns="90000" rIns="90000" tIns="45000" bIns="45000"/>
          <a:p>
            <a:pPr>
              <a:lnSpc>
                <a:spcPct val="100000"/>
              </a:lnSpc>
            </a:pPr>
            <a:r>
              <a:rPr lang="de-DE" strike="noStrike">
                <a:solidFill>
                  <a:srgbClr val="000000"/>
                </a:solidFill>
                <a:latin typeface="Calibri"/>
              </a:rPr>
              <a:t>1</a:t>
            </a:r>
            <a:endParaRPr/>
          </a:p>
        </p:txBody>
      </p:sp>
      <p:sp>
        <p:nvSpPr>
          <p:cNvPr id="265" name="CustomShape 6"/>
          <p:cNvSpPr/>
          <p:nvPr/>
        </p:nvSpPr>
        <p:spPr>
          <a:xfrm>
            <a:off x="5719320" y="4509000"/>
            <a:ext cx="297000" cy="364680"/>
          </a:xfrm>
          <a:prstGeom prst="rect">
            <a:avLst/>
          </a:prstGeom>
          <a:noFill/>
          <a:ln>
            <a:noFill/>
          </a:ln>
        </p:spPr>
        <p:style>
          <a:lnRef idx="0"/>
          <a:fillRef idx="0"/>
          <a:effectRef idx="0"/>
          <a:fontRef idx="minor"/>
        </p:style>
        <p:txBody>
          <a:bodyPr wrap="none" lIns="90000" rIns="90000" tIns="45000" bIns="45000"/>
          <a:p>
            <a:pPr>
              <a:lnSpc>
                <a:spcPct val="100000"/>
              </a:lnSpc>
            </a:pPr>
            <a:r>
              <a:rPr lang="de-DE" strike="noStrike">
                <a:solidFill>
                  <a:srgbClr val="000000"/>
                </a:solidFill>
                <a:latin typeface="Calibri"/>
              </a:rPr>
              <a:t>2</a:t>
            </a:r>
            <a:endParaRPr/>
          </a:p>
        </p:txBody>
      </p:sp>
      <p:sp>
        <p:nvSpPr>
          <p:cNvPr id="266" name="CustomShape 7"/>
          <p:cNvSpPr/>
          <p:nvPr/>
        </p:nvSpPr>
        <p:spPr>
          <a:xfrm>
            <a:off x="2923200" y="4522680"/>
            <a:ext cx="297000" cy="364680"/>
          </a:xfrm>
          <a:prstGeom prst="rect">
            <a:avLst/>
          </a:prstGeom>
          <a:noFill/>
          <a:ln>
            <a:noFill/>
          </a:ln>
        </p:spPr>
        <p:style>
          <a:lnRef idx="0"/>
          <a:fillRef idx="0"/>
          <a:effectRef idx="0"/>
          <a:fontRef idx="minor"/>
        </p:style>
        <p:txBody>
          <a:bodyPr wrap="none" lIns="90000" rIns="90000" tIns="45000" bIns="45000"/>
          <a:p>
            <a:pPr>
              <a:lnSpc>
                <a:spcPct val="100000"/>
              </a:lnSpc>
            </a:pPr>
            <a:r>
              <a:rPr lang="de-DE" strike="noStrike">
                <a:solidFill>
                  <a:srgbClr val="000000"/>
                </a:solidFill>
                <a:latin typeface="Calibri"/>
              </a:rPr>
              <a:t>3</a:t>
            </a:r>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TextShape 1"/>
          <p:cNvSpPr txBox="1"/>
          <p:nvPr/>
        </p:nvSpPr>
        <p:spPr>
          <a:xfrm>
            <a:off x="468000" y="1845000"/>
            <a:ext cx="8229240" cy="3960000"/>
          </a:xfrm>
          <a:prstGeom prst="rect">
            <a:avLst/>
          </a:prstGeom>
          <a:noFill/>
          <a:ln>
            <a:noFill/>
          </a:ln>
        </p:spPr>
        <p:txBody>
          <a:bodyPr lIns="0" rIns="0" tIns="0" bIns="0"/>
          <a:p>
            <a:pPr>
              <a:lnSpc>
                <a:spcPct val="120000"/>
              </a:lnSpc>
              <a:buFont typeface="Arial"/>
              <a:buChar char="•"/>
            </a:pPr>
            <a:r>
              <a:rPr lang="nl-NL" sz="2800" strike="noStrike">
                <a:solidFill>
                  <a:srgbClr val="003600"/>
                </a:solidFill>
                <a:latin typeface="Calibri"/>
              </a:rPr>
              <a:t>Strengthening </a:t>
            </a:r>
            <a:r>
              <a:rPr b="1" lang="nl-NL" sz="2800" strike="noStrike">
                <a:solidFill>
                  <a:srgbClr val="003600"/>
                </a:solidFill>
                <a:latin typeface="Calibri"/>
              </a:rPr>
              <a:t>EU food and nutrition security </a:t>
            </a:r>
            <a:r>
              <a:rPr lang="nl-NL" sz="2800" strike="noStrike">
                <a:solidFill>
                  <a:srgbClr val="003600"/>
                </a:solidFill>
                <a:latin typeface="Calibri"/>
              </a:rPr>
              <a:t>requires more sustainable food consumption and production</a:t>
            </a:r>
            <a:endParaRPr/>
          </a:p>
          <a:p>
            <a:pPr>
              <a:lnSpc>
                <a:spcPct val="120000"/>
              </a:lnSpc>
            </a:pPr>
            <a:endParaRPr/>
          </a:p>
          <a:p>
            <a:pPr>
              <a:lnSpc>
                <a:spcPct val="120000"/>
              </a:lnSpc>
              <a:buFont typeface="Arial"/>
              <a:buChar char="•"/>
            </a:pPr>
            <a:r>
              <a:rPr lang="nl-NL" sz="2800" strike="noStrike">
                <a:solidFill>
                  <a:srgbClr val="003600"/>
                </a:solidFill>
                <a:latin typeface="Calibri"/>
              </a:rPr>
              <a:t>Consumer diets a pivotal tool – a shared responsibility!</a:t>
            </a:r>
            <a:endParaRPr/>
          </a:p>
          <a:p>
            <a:pPr>
              <a:lnSpc>
                <a:spcPct val="120000"/>
              </a:lnSpc>
            </a:pPr>
            <a:endParaRPr/>
          </a:p>
          <a:p>
            <a:pPr>
              <a:lnSpc>
                <a:spcPct val="120000"/>
              </a:lnSpc>
              <a:buFont typeface="Arial"/>
              <a:buChar char="•"/>
            </a:pPr>
            <a:r>
              <a:rPr lang="nl-NL" sz="2800" strike="noStrike">
                <a:solidFill>
                  <a:srgbClr val="003600"/>
                </a:solidFill>
                <a:latin typeface="Calibri"/>
              </a:rPr>
              <a:t>Impact of </a:t>
            </a:r>
            <a:r>
              <a:rPr b="1" lang="nl-NL" sz="2800" strike="noStrike">
                <a:solidFill>
                  <a:srgbClr val="003600"/>
                </a:solidFill>
                <a:latin typeface="Calibri"/>
              </a:rPr>
              <a:t>consumer choice &amp; diets </a:t>
            </a:r>
            <a:r>
              <a:rPr lang="nl-NL" sz="2800" strike="noStrike">
                <a:solidFill>
                  <a:srgbClr val="003600"/>
                </a:solidFill>
                <a:latin typeface="Calibri"/>
              </a:rPr>
              <a:t>on society </a:t>
            </a:r>
            <a:r>
              <a:rPr lang="nl-NL" sz="2800" strike="noStrike">
                <a:solidFill>
                  <a:srgbClr val="003600"/>
                </a:solidFill>
                <a:latin typeface="Wingdings"/>
              </a:rPr>
              <a:t></a:t>
            </a:r>
            <a:r>
              <a:rPr lang="nl-NL" sz="2800" strike="noStrike">
                <a:solidFill>
                  <a:srgbClr val="003600"/>
                </a:solidFill>
                <a:latin typeface="Calibri"/>
              </a:rPr>
              <a:t>decisions along entire food value chain</a:t>
            </a:r>
            <a:endParaRPr/>
          </a:p>
          <a:p>
            <a:pPr>
              <a:lnSpc>
                <a:spcPct val="120000"/>
              </a:lnSpc>
            </a:pPr>
            <a:endParaRPr/>
          </a:p>
          <a:p>
            <a:pPr>
              <a:lnSpc>
                <a:spcPct val="120000"/>
              </a:lnSpc>
              <a:buFont typeface="Arial"/>
              <a:buChar char="•"/>
            </a:pPr>
            <a:r>
              <a:rPr b="1" lang="nl-NL" sz="2800" strike="noStrike">
                <a:solidFill>
                  <a:srgbClr val="003600"/>
                </a:solidFill>
                <a:latin typeface="Calibri"/>
              </a:rPr>
              <a:t>Innovation and policy </a:t>
            </a:r>
            <a:r>
              <a:rPr lang="nl-NL" sz="2800" strike="noStrike">
                <a:solidFill>
                  <a:srgbClr val="003600"/>
                </a:solidFill>
                <a:latin typeface="Calibri"/>
              </a:rPr>
              <a:t>reform drive societal change</a:t>
            </a:r>
            <a:endParaRPr/>
          </a:p>
          <a:p>
            <a:pPr>
              <a:lnSpc>
                <a:spcPct val="120000"/>
              </a:lnSpc>
            </a:pPr>
            <a:endParaRPr/>
          </a:p>
          <a:p>
            <a:pPr>
              <a:lnSpc>
                <a:spcPct val="120000"/>
              </a:lnSpc>
              <a:buFont typeface="Arial"/>
              <a:buChar char="•"/>
            </a:pPr>
            <a:r>
              <a:rPr lang="nl-NL" sz="2800" strike="noStrike">
                <a:solidFill>
                  <a:srgbClr val="003600"/>
                </a:solidFill>
                <a:latin typeface="Calibri"/>
              </a:rPr>
              <a:t>Need analytical </a:t>
            </a:r>
            <a:r>
              <a:rPr b="1" lang="nl-NL" sz="2800" strike="noStrike">
                <a:solidFill>
                  <a:srgbClr val="003600"/>
                </a:solidFill>
                <a:latin typeface="Calibri"/>
              </a:rPr>
              <a:t>tools </a:t>
            </a:r>
            <a:r>
              <a:rPr lang="nl-NL" sz="2800" strike="noStrike">
                <a:solidFill>
                  <a:srgbClr val="003600"/>
                </a:solidFill>
                <a:latin typeface="Calibri"/>
              </a:rPr>
              <a:t>to inform debate </a:t>
            </a:r>
            <a:endParaRPr/>
          </a:p>
        </p:txBody>
      </p:sp>
      <p:sp>
        <p:nvSpPr>
          <p:cNvPr id="268" name="TextShape 2"/>
          <p:cNvSpPr txBox="1"/>
          <p:nvPr/>
        </p:nvSpPr>
        <p:spPr>
          <a:xfrm>
            <a:off x="1979640" y="361080"/>
            <a:ext cx="6717600" cy="633600"/>
          </a:xfrm>
          <a:prstGeom prst="rect">
            <a:avLst/>
          </a:prstGeom>
          <a:noFill/>
          <a:ln>
            <a:noFill/>
          </a:ln>
        </p:spPr>
        <p:txBody>
          <a:bodyPr lIns="0" rIns="0" tIns="0" bIns="0"/>
          <a:p>
            <a:pPr>
              <a:lnSpc>
                <a:spcPct val="100000"/>
              </a:lnSpc>
            </a:pPr>
            <a:r>
              <a:rPr lang="nl-NL" sz="3200" strike="noStrike">
                <a:solidFill>
                  <a:srgbClr val="ffffff"/>
                </a:solidFill>
                <a:latin typeface="Calibri"/>
              </a:rPr>
              <a:t>Leverage points for sustainable nutrition (working hypotheses)</a:t>
            </a:r>
            <a:endParaRPr/>
          </a:p>
        </p:txBody>
      </p:sp>
      <p:sp>
        <p:nvSpPr>
          <p:cNvPr id="269" name="CustomShape 3"/>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70" name="Picture 2" descr=""/>
          <p:cNvPicPr/>
          <p:nvPr/>
        </p:nvPicPr>
        <p:blipFill>
          <a:blip r:embed="rId1"/>
          <a:stretch/>
        </p:blipFill>
        <p:spPr>
          <a:xfrm>
            <a:off x="8040240" y="6341400"/>
            <a:ext cx="687960" cy="459720"/>
          </a:xfrm>
          <a:prstGeom prst="rect">
            <a:avLst/>
          </a:prstGeom>
          <a:ln>
            <a:noFill/>
          </a:ln>
        </p:spPr>
      </p:pic>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TextShape 1"/>
          <p:cNvSpPr txBox="1"/>
          <p:nvPr/>
        </p:nvSpPr>
        <p:spPr>
          <a:xfrm>
            <a:off x="468000" y="1845000"/>
            <a:ext cx="8229240" cy="3960000"/>
          </a:xfrm>
          <a:prstGeom prst="rect">
            <a:avLst/>
          </a:prstGeom>
          <a:noFill/>
          <a:ln>
            <a:noFill/>
          </a:ln>
        </p:spPr>
        <p:txBody>
          <a:bodyPr lIns="0" rIns="0" tIns="0" bIns="0"/>
          <a:p>
            <a:endParaRPr/>
          </a:p>
        </p:txBody>
      </p:sp>
      <p:sp>
        <p:nvSpPr>
          <p:cNvPr id="272" name="TextShape 2"/>
          <p:cNvSpPr txBox="1"/>
          <p:nvPr/>
        </p:nvSpPr>
        <p:spPr>
          <a:xfrm>
            <a:off x="1979640" y="361080"/>
            <a:ext cx="6717600" cy="633600"/>
          </a:xfrm>
          <a:prstGeom prst="rect">
            <a:avLst/>
          </a:prstGeom>
          <a:noFill/>
          <a:ln>
            <a:noFill/>
          </a:ln>
        </p:spPr>
        <p:txBody>
          <a:bodyPr lIns="0" rIns="0" tIns="0" bIns="0"/>
          <a:p>
            <a:pPr>
              <a:lnSpc>
                <a:spcPct val="100000"/>
              </a:lnSpc>
            </a:pPr>
            <a:r>
              <a:rPr lang="nl-NL" sz="3200" strike="noStrike">
                <a:solidFill>
                  <a:srgbClr val="ffffff"/>
                </a:solidFill>
                <a:latin typeface="Calibri"/>
              </a:rPr>
              <a:t>SUSFANS Research Consortium</a:t>
            </a:r>
            <a:r>
              <a:rPr lang="nl-NL" sz="3200" strike="noStrike">
                <a:solidFill>
                  <a:srgbClr val="ffffff"/>
                </a:solidFill>
                <a:latin typeface="Calibri"/>
              </a:rPr>
              <a:t>
</a:t>
            </a:r>
            <a:r>
              <a:rPr lang="nl-NL" sz="3200" strike="noStrike">
                <a:solidFill>
                  <a:srgbClr val="ffffff"/>
                </a:solidFill>
                <a:latin typeface="Calibri"/>
              </a:rPr>
              <a:t>(2015-2019)</a:t>
            </a:r>
            <a:endParaRPr/>
          </a:p>
        </p:txBody>
      </p:sp>
      <p:sp>
        <p:nvSpPr>
          <p:cNvPr id="273" name="CustomShape 3"/>
          <p:cNvSpPr/>
          <p:nvPr/>
        </p:nvSpPr>
        <p:spPr>
          <a:xfrm>
            <a:off x="5868000" y="6309360"/>
            <a:ext cx="3275640" cy="5036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274" name="Picture 2" descr=""/>
          <p:cNvPicPr/>
          <p:nvPr/>
        </p:nvPicPr>
        <p:blipFill>
          <a:blip r:embed="rId1"/>
          <a:stretch/>
        </p:blipFill>
        <p:spPr>
          <a:xfrm>
            <a:off x="8040240" y="6341400"/>
            <a:ext cx="687960" cy="459720"/>
          </a:xfrm>
          <a:prstGeom prst="rect">
            <a:avLst/>
          </a:prstGeom>
          <a:ln>
            <a:noFill/>
          </a:ln>
        </p:spPr>
      </p:pic>
      <p:pic>
        <p:nvPicPr>
          <p:cNvPr id="275" name="Picture 7" descr=""/>
          <p:cNvPicPr/>
          <p:nvPr/>
        </p:nvPicPr>
        <p:blipFill>
          <a:blip r:embed="rId2"/>
          <a:stretch/>
        </p:blipFill>
        <p:spPr>
          <a:xfrm>
            <a:off x="86040" y="4741200"/>
            <a:ext cx="2228040" cy="799200"/>
          </a:xfrm>
          <a:prstGeom prst="rect">
            <a:avLst/>
          </a:prstGeom>
          <a:ln>
            <a:noFill/>
          </a:ln>
        </p:spPr>
      </p:pic>
      <p:pic>
        <p:nvPicPr>
          <p:cNvPr id="276" name="Picture 8" descr=""/>
          <p:cNvPicPr/>
          <p:nvPr/>
        </p:nvPicPr>
        <p:blipFill>
          <a:blip r:embed="rId3"/>
          <a:stretch/>
        </p:blipFill>
        <p:spPr>
          <a:xfrm>
            <a:off x="2274480" y="4155840"/>
            <a:ext cx="1363680" cy="676440"/>
          </a:xfrm>
          <a:prstGeom prst="rect">
            <a:avLst/>
          </a:prstGeom>
          <a:ln>
            <a:noFill/>
          </a:ln>
        </p:spPr>
      </p:pic>
      <p:pic>
        <p:nvPicPr>
          <p:cNvPr id="277" name="Picture 9" descr=""/>
          <p:cNvPicPr/>
          <p:nvPr/>
        </p:nvPicPr>
        <p:blipFill>
          <a:blip r:embed="rId4"/>
          <a:stretch/>
        </p:blipFill>
        <p:spPr>
          <a:xfrm>
            <a:off x="5220000" y="3048480"/>
            <a:ext cx="2189880" cy="623880"/>
          </a:xfrm>
          <a:prstGeom prst="rect">
            <a:avLst/>
          </a:prstGeom>
          <a:ln>
            <a:noFill/>
          </a:ln>
        </p:spPr>
      </p:pic>
      <p:pic>
        <p:nvPicPr>
          <p:cNvPr id="278" name="Picture 10" descr=""/>
          <p:cNvPicPr/>
          <p:nvPr/>
        </p:nvPicPr>
        <p:blipFill>
          <a:blip r:embed="rId5"/>
          <a:stretch/>
        </p:blipFill>
        <p:spPr>
          <a:xfrm>
            <a:off x="3774600" y="1770480"/>
            <a:ext cx="1445040" cy="731160"/>
          </a:xfrm>
          <a:prstGeom prst="rect">
            <a:avLst/>
          </a:prstGeom>
          <a:ln>
            <a:noFill/>
          </a:ln>
        </p:spPr>
      </p:pic>
      <p:pic>
        <p:nvPicPr>
          <p:cNvPr id="279" name="Picture 11" descr=""/>
          <p:cNvPicPr/>
          <p:nvPr/>
        </p:nvPicPr>
        <p:blipFill>
          <a:blip r:embed="rId6"/>
          <a:stretch/>
        </p:blipFill>
        <p:spPr>
          <a:xfrm>
            <a:off x="2771640" y="2997000"/>
            <a:ext cx="2248560" cy="676080"/>
          </a:xfrm>
          <a:prstGeom prst="rect">
            <a:avLst/>
          </a:prstGeom>
          <a:ln>
            <a:noFill/>
          </a:ln>
        </p:spPr>
      </p:pic>
      <p:pic>
        <p:nvPicPr>
          <p:cNvPr id="280" name="Picture 12" descr=""/>
          <p:cNvPicPr/>
          <p:nvPr/>
        </p:nvPicPr>
        <p:blipFill>
          <a:blip r:embed="rId7"/>
          <a:stretch/>
        </p:blipFill>
        <p:spPr>
          <a:xfrm>
            <a:off x="9000" y="3119760"/>
            <a:ext cx="2568600" cy="502200"/>
          </a:xfrm>
          <a:prstGeom prst="rect">
            <a:avLst/>
          </a:prstGeom>
          <a:ln>
            <a:noFill/>
          </a:ln>
        </p:spPr>
      </p:pic>
      <p:pic>
        <p:nvPicPr>
          <p:cNvPr id="281" name="Picture 13" descr=""/>
          <p:cNvPicPr/>
          <p:nvPr/>
        </p:nvPicPr>
        <p:blipFill>
          <a:blip r:embed="rId8"/>
          <a:stretch/>
        </p:blipFill>
        <p:spPr>
          <a:xfrm>
            <a:off x="5436000" y="1805040"/>
            <a:ext cx="1616400" cy="662400"/>
          </a:xfrm>
          <a:prstGeom prst="rect">
            <a:avLst/>
          </a:prstGeom>
          <a:ln>
            <a:noFill/>
          </a:ln>
        </p:spPr>
      </p:pic>
      <p:pic>
        <p:nvPicPr>
          <p:cNvPr id="282" name="Picture 14" descr=""/>
          <p:cNvPicPr/>
          <p:nvPr/>
        </p:nvPicPr>
        <p:blipFill>
          <a:blip r:embed="rId9"/>
          <a:stretch/>
        </p:blipFill>
        <p:spPr>
          <a:xfrm>
            <a:off x="3449520" y="4908600"/>
            <a:ext cx="1470240" cy="632160"/>
          </a:xfrm>
          <a:prstGeom prst="rect">
            <a:avLst/>
          </a:prstGeom>
          <a:ln>
            <a:noFill/>
          </a:ln>
        </p:spPr>
      </p:pic>
      <p:pic>
        <p:nvPicPr>
          <p:cNvPr id="283" name="Picture 15" descr=""/>
          <p:cNvPicPr/>
          <p:nvPr/>
        </p:nvPicPr>
        <p:blipFill>
          <a:blip r:embed="rId10"/>
          <a:stretch/>
        </p:blipFill>
        <p:spPr>
          <a:xfrm>
            <a:off x="7301160" y="1772640"/>
            <a:ext cx="1806840" cy="644760"/>
          </a:xfrm>
          <a:prstGeom prst="rect">
            <a:avLst/>
          </a:prstGeom>
          <a:ln>
            <a:noFill/>
          </a:ln>
        </p:spPr>
      </p:pic>
      <p:pic>
        <p:nvPicPr>
          <p:cNvPr id="284" name="Picture 16" descr=""/>
          <p:cNvPicPr/>
          <p:nvPr/>
        </p:nvPicPr>
        <p:blipFill>
          <a:blip r:embed="rId11"/>
          <a:stretch/>
        </p:blipFill>
        <p:spPr>
          <a:xfrm>
            <a:off x="7721640" y="3239280"/>
            <a:ext cx="593280" cy="530640"/>
          </a:xfrm>
          <a:prstGeom prst="rect">
            <a:avLst/>
          </a:prstGeom>
          <a:ln>
            <a:noFill/>
          </a:ln>
        </p:spPr>
      </p:pic>
      <p:pic>
        <p:nvPicPr>
          <p:cNvPr id="285" name="Picture 17" descr=""/>
          <p:cNvPicPr/>
          <p:nvPr/>
        </p:nvPicPr>
        <p:blipFill>
          <a:blip r:embed="rId12"/>
          <a:stretch/>
        </p:blipFill>
        <p:spPr>
          <a:xfrm>
            <a:off x="6156000" y="4579200"/>
            <a:ext cx="623160" cy="959760"/>
          </a:xfrm>
          <a:prstGeom prst="rect">
            <a:avLst/>
          </a:prstGeom>
          <a:ln>
            <a:noFill/>
          </a:ln>
        </p:spPr>
      </p:pic>
      <p:pic>
        <p:nvPicPr>
          <p:cNvPr id="286" name="Picture 18" descr=""/>
          <p:cNvPicPr/>
          <p:nvPr/>
        </p:nvPicPr>
        <p:blipFill>
          <a:blip r:embed="rId13"/>
          <a:stretch/>
        </p:blipFill>
        <p:spPr>
          <a:xfrm>
            <a:off x="6779520" y="3955320"/>
            <a:ext cx="1103400" cy="1103400"/>
          </a:xfrm>
          <a:prstGeom prst="rect">
            <a:avLst/>
          </a:prstGeom>
          <a:ln>
            <a:noFill/>
          </a:ln>
        </p:spPr>
      </p:pic>
      <p:pic>
        <p:nvPicPr>
          <p:cNvPr id="287" name="Picture 19" descr=""/>
          <p:cNvPicPr/>
          <p:nvPr/>
        </p:nvPicPr>
        <p:blipFill>
          <a:blip r:embed="rId14"/>
          <a:stretch/>
        </p:blipFill>
        <p:spPr>
          <a:xfrm>
            <a:off x="7884360" y="4410720"/>
            <a:ext cx="1145880" cy="1043280"/>
          </a:xfrm>
          <a:prstGeom prst="rect">
            <a:avLst/>
          </a:prstGeom>
          <a:ln>
            <a:noFill/>
          </a:ln>
        </p:spPr>
      </p:pic>
      <p:pic>
        <p:nvPicPr>
          <p:cNvPr id="288" name="Picture 20" descr=""/>
          <p:cNvPicPr/>
          <p:nvPr/>
        </p:nvPicPr>
        <p:blipFill>
          <a:blip r:embed="rId15"/>
          <a:stretch/>
        </p:blipFill>
        <p:spPr>
          <a:xfrm>
            <a:off x="7708320" y="3048480"/>
            <a:ext cx="1328040" cy="623880"/>
          </a:xfrm>
          <a:prstGeom prst="rect">
            <a:avLst/>
          </a:prstGeom>
          <a:ln>
            <a:noFill/>
          </a:ln>
        </p:spPr>
      </p:pic>
      <p:sp>
        <p:nvSpPr>
          <p:cNvPr id="289" name="CustomShape 4"/>
          <p:cNvSpPr/>
          <p:nvPr/>
        </p:nvSpPr>
        <p:spPr>
          <a:xfrm>
            <a:off x="374400" y="5868000"/>
            <a:ext cx="5243760" cy="333720"/>
          </a:xfrm>
          <a:prstGeom prst="rect">
            <a:avLst/>
          </a:prstGeom>
          <a:noFill/>
          <a:ln>
            <a:noFill/>
          </a:ln>
        </p:spPr>
        <p:style>
          <a:lnRef idx="0"/>
          <a:fillRef idx="0"/>
          <a:effectRef idx="0"/>
          <a:fontRef idx="minor"/>
        </p:style>
        <p:txBody>
          <a:bodyPr wrap="none" lIns="90000" rIns="90000" tIns="45000" bIns="45000"/>
          <a:p>
            <a:pPr>
              <a:lnSpc>
                <a:spcPct val="100000"/>
              </a:lnSpc>
            </a:pPr>
            <a:r>
              <a:rPr lang="de-DE" sz="1600" strike="noStrike">
                <a:solidFill>
                  <a:srgbClr val="000000"/>
                </a:solidFill>
                <a:latin typeface="Calibri"/>
              </a:rPr>
              <a:t>Grant no. 633692 under H2020-SFS-19A (Societal challenge 2)</a:t>
            </a:r>
            <a:endParaRPr/>
          </a:p>
        </p:txBody>
      </p:sp>
      <p:pic>
        <p:nvPicPr>
          <p:cNvPr id="290" name="Picture 4" descr=""/>
          <p:cNvPicPr/>
          <p:nvPr/>
        </p:nvPicPr>
        <p:blipFill>
          <a:blip r:embed="rId16"/>
          <a:stretch/>
        </p:blipFill>
        <p:spPr>
          <a:xfrm>
            <a:off x="5020560" y="3971520"/>
            <a:ext cx="999000" cy="877680"/>
          </a:xfrm>
          <a:prstGeom prst="rect">
            <a:avLst/>
          </a:prstGeom>
          <a:ln>
            <a:noFill/>
          </a:ln>
        </p:spPr>
      </p:pic>
      <p:pic>
        <p:nvPicPr>
          <p:cNvPr id="291" name="Picture 24" descr=""/>
          <p:cNvPicPr/>
          <p:nvPr/>
        </p:nvPicPr>
        <p:blipFill>
          <a:blip r:embed="rId17"/>
          <a:stretch/>
        </p:blipFill>
        <p:spPr>
          <a:xfrm>
            <a:off x="211680" y="1628640"/>
            <a:ext cx="3200040" cy="943560"/>
          </a:xfrm>
          <a:prstGeom prst="rect">
            <a:avLst/>
          </a:prstGeom>
          <a:ln>
            <a:noFill/>
          </a:ln>
        </p:spPr>
      </p:pic>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19</TotalTime>
  <Application>LibreOffice/4.4.7.2$Windows_x86 LibreOffice_project/f3153a8b245191196a4b6b9abd1d0da16eead600</Application>
  <Paragraphs>732</Paragraphs>
  <Company>Wageningen UR</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2012-08-09T12:11:55Z</dcterms:created>
  <dc:creator>auteur</dc:creator>
  <dc:language>de-DE</dc:language>
  <cp:lastPrinted>2016-10-25T14:19:01Z</cp:lastPrinted>
  <dcterms:modified xsi:type="dcterms:W3CDTF">2016-10-26T10:38:48Z</dcterms:modified>
  <cp:revision>35</cp:revision>
  <dc:title>PowerPoint-presentatie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Company">
    <vt:lpwstr>Wageningen UR</vt:lpwstr>
  </property>
  <property fmtid="{D5CDD505-2E9C-101B-9397-08002B2CF9AE}" pid="4" name="HiddenSlides">
    <vt:i4>11</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29</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34</vt:i4>
  </property>
</Properties>
</file>